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28"/>
  </p:notesMasterIdLst>
  <p:sldIdLst>
    <p:sldId id="271" r:id="rId2"/>
    <p:sldId id="273" r:id="rId3"/>
    <p:sldId id="272" r:id="rId4"/>
    <p:sldId id="275" r:id="rId5"/>
    <p:sldId id="276" r:id="rId6"/>
    <p:sldId id="294" r:id="rId7"/>
    <p:sldId id="278" r:id="rId8"/>
    <p:sldId id="279" r:id="rId9"/>
    <p:sldId id="288" r:id="rId10"/>
    <p:sldId id="299" r:id="rId11"/>
    <p:sldId id="298" r:id="rId12"/>
    <p:sldId id="300" r:id="rId13"/>
    <p:sldId id="290" r:id="rId14"/>
    <p:sldId id="301" r:id="rId15"/>
    <p:sldId id="292" r:id="rId16"/>
    <p:sldId id="302" r:id="rId17"/>
    <p:sldId id="291" r:id="rId18"/>
    <p:sldId id="281" r:id="rId19"/>
    <p:sldId id="282" r:id="rId20"/>
    <p:sldId id="287" r:id="rId21"/>
    <p:sldId id="283" r:id="rId22"/>
    <p:sldId id="297" r:id="rId23"/>
    <p:sldId id="284" r:id="rId24"/>
    <p:sldId id="295" r:id="rId25"/>
    <p:sldId id="285" r:id="rId26"/>
    <p:sldId id="296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758"/>
    <a:srgbClr val="000000"/>
    <a:srgbClr val="EE3377"/>
    <a:srgbClr val="0077BB"/>
    <a:srgbClr val="33BBEE"/>
    <a:srgbClr val="FF7043"/>
    <a:srgbClr val="CC3311"/>
    <a:srgbClr val="00284B"/>
    <a:srgbClr val="04A777"/>
    <a:srgbClr val="E98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33F2F-F513-4B38-AE69-346D2E399DD4}" v="550" dt="2021-07-20T17:04:13.196"/>
    <p1510:client id="{7939AF81-2269-446E-8D7F-2BC5780DD6EF}" v="4644" dt="2021-07-20T21:40:27.857"/>
    <p1510:client id="{9D758044-2517-4F3A-9103-715D31C525E7}" v="2" dt="2021-07-21T06:56:55.201"/>
    <p1510:client id="{FE5D91F5-CEA3-4BA7-A4BA-52D04DCE2678}" v="175" dt="2021-07-20T20:10:12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4F017-7E82-4C52-9BC5-CED6CD2A5957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B291C-5C2E-49FE-896F-8D965D908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47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675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566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466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57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810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762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5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253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455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96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392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178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796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245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112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09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473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7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67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564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61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336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76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4A777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>
            <a:off x="520981" y="506503"/>
            <a:ext cx="1115003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3635123"/>
            <a:ext cx="1036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5107537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 flipH="1">
            <a:off x="520981" y="506503"/>
            <a:ext cx="1115003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00284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229333" y="1189033"/>
            <a:ext cx="91548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229333" y="2514601"/>
            <a:ext cx="9154800" cy="31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4A77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520981" y="506503"/>
            <a:ext cx="1115003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4382951"/>
            <a:ext cx="1036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29333" y="1189033"/>
            <a:ext cx="9154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9333" y="2514601"/>
            <a:ext cx="91548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●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○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■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>
              <a:buNone/>
              <a:defRPr sz="1733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ctr">
              <a:buNone/>
              <a:defRPr sz="1733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ctr">
              <a:buNone/>
              <a:defRPr sz="1733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ctr">
              <a:buNone/>
              <a:defRPr sz="1733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ctr">
              <a:buNone/>
              <a:defRPr sz="1733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ctr">
              <a:buNone/>
              <a:defRPr sz="1733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ctr">
              <a:buNone/>
              <a:defRPr sz="1733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ctr">
              <a:buNone/>
              <a:defRPr sz="1733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48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263584" y="1307465"/>
            <a:ext cx="10052115" cy="390751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bg1"/>
                </a:solidFill>
                <a:latin typeface="Raleway" panose="020B0503030101060003" pitchFamily="34" charset="0"/>
                <a:ea typeface="+mj-lt"/>
                <a:cs typeface="+mj-lt"/>
              </a:rPr>
              <a:t>A </a:t>
            </a:r>
            <a:r>
              <a:rPr lang="en-US" sz="6000" b="1">
                <a:solidFill>
                  <a:srgbClr val="E9D758"/>
                </a:solidFill>
                <a:latin typeface="Raleway" panose="020B0503030101060003" pitchFamily="34" charset="0"/>
                <a:ea typeface="+mj-lt"/>
                <a:cs typeface="+mj-lt"/>
              </a:rPr>
              <a:t>class-based styling approach </a:t>
            </a:r>
            <a:r>
              <a:rPr lang="en-US" sz="6000" b="1">
                <a:solidFill>
                  <a:schemeClr val="bg1"/>
                </a:solidFill>
                <a:latin typeface="Raleway" panose="020B0503030101060003" pitchFamily="34" charset="0"/>
                <a:ea typeface="+mj-lt"/>
                <a:cs typeface="+mj-lt"/>
              </a:rPr>
              <a:t>for Real-time Domain Adaptation in Semantic </a:t>
            </a:r>
            <a:r>
              <a:rPr kumimoji="0" lang="en-US" sz="6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503030101060003" pitchFamily="34" charset="0"/>
                <a:ea typeface="+mj-lt"/>
                <a:sym typeface="Raleway Thin"/>
              </a:rPr>
              <a:t>Segmentation</a:t>
            </a:r>
            <a:endParaRPr sz="5400" b="1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pic>
        <p:nvPicPr>
          <p:cNvPr id="1026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15B4AB9-0EE0-4A3B-A4E5-E72BB23C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0" y="362214"/>
            <a:ext cx="2496990" cy="1109773"/>
          </a:xfrm>
          <a:prstGeom prst="rect">
            <a:avLst/>
          </a:prstGeom>
          <a:noFill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C6B3B4-D322-472E-83F2-C69792C20607}"/>
              </a:ext>
            </a:extLst>
          </p:cNvPr>
          <p:cNvSpPr txBox="1"/>
          <p:nvPr/>
        </p:nvSpPr>
        <p:spPr>
          <a:xfrm>
            <a:off x="2133601" y="5712691"/>
            <a:ext cx="91820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b="1">
                <a:solidFill>
                  <a:srgbClr val="00284B"/>
                </a:solidFill>
                <a:latin typeface="Raleway"/>
              </a:rPr>
              <a:t>Gabriele Rosi s291082 – Matteo Merlo s287576 – Andrea Tampellini s288266 </a:t>
            </a:r>
          </a:p>
        </p:txBody>
      </p:sp>
    </p:spTree>
    <p:extLst>
      <p:ext uri="{BB962C8B-B14F-4D97-AF65-F5344CB8AC3E}">
        <p14:creationId xmlns:p14="http://schemas.microsoft.com/office/powerpoint/2010/main" val="193606781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>
                <a:latin typeface="Raleway"/>
              </a:rPr>
              <a:t>Our </a:t>
            </a:r>
            <a:r>
              <a:rPr lang="en" sz="4000" b="1">
                <a:solidFill>
                  <a:srgbClr val="E9D758"/>
                </a:solidFill>
                <a:latin typeface="Raleway"/>
              </a:rPr>
              <a:t>network </a:t>
            </a:r>
            <a:r>
              <a:rPr lang="en" sz="4000">
                <a:latin typeface="Raleway"/>
              </a:rPr>
              <a:t>(segmentation network)</a:t>
            </a:r>
            <a:endParaRPr sz="4000">
              <a:latin typeface="Raleway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 panose="020B0503030101060003" pitchFamily="34" charset="0"/>
              </a:rPr>
              <a:t>10</a:t>
            </a: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890A2DD-4FDB-4108-8049-A6DF65CD5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" t="4817" r="1584" b="3597"/>
          <a:stretch/>
        </p:blipFill>
        <p:spPr>
          <a:xfrm>
            <a:off x="849828" y="1549069"/>
            <a:ext cx="7952509" cy="4620324"/>
          </a:xfrm>
          <a:prstGeom prst="rect">
            <a:avLst/>
          </a:prstGeom>
        </p:spPr>
      </p:pic>
      <p:sp>
        <p:nvSpPr>
          <p:cNvPr id="2" name="Google Shape;106;p18">
            <a:extLst>
              <a:ext uri="{FF2B5EF4-FFF2-40B4-BE49-F238E27FC236}">
                <a16:creationId xmlns:a16="http://schemas.microsoft.com/office/drawing/2014/main" id="{51033ED4-1AFF-4AE8-A3E5-6817D8CAF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10043" y="1533297"/>
            <a:ext cx="5708483" cy="189570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1765" indent="0">
              <a:spcBef>
                <a:spcPts val="800"/>
              </a:spcBef>
              <a:buNone/>
            </a:pPr>
            <a:r>
              <a:rPr lang="en-GB" sz="1850">
                <a:latin typeface="Raleway"/>
              </a:rPr>
              <a:t>Segmentation Network: </a:t>
            </a:r>
            <a:r>
              <a:rPr lang="en-GB" sz="1850" err="1">
                <a:latin typeface="Raleway"/>
              </a:rPr>
              <a:t>BiSeNet</a:t>
            </a:r>
            <a:endParaRPr lang="en-US"/>
          </a:p>
          <a:p>
            <a:pPr marL="151765" indent="0">
              <a:spcBef>
                <a:spcPts val="800"/>
              </a:spcBef>
              <a:buNone/>
            </a:pPr>
            <a:r>
              <a:rPr lang="en-GB" sz="1850">
                <a:latin typeface="Raleway"/>
              </a:rPr>
              <a:t>Containing two parts:</a:t>
            </a:r>
            <a:endParaRPr lang="en-US" sz="1850"/>
          </a:p>
          <a:p>
            <a:pPr marL="628650" indent="-185420">
              <a:spcBef>
                <a:spcPts val="800"/>
              </a:spcBef>
              <a:buFont typeface="Arial"/>
              <a:buChar char="•"/>
            </a:pPr>
            <a:r>
              <a:rPr lang="en-GB" sz="1850">
                <a:latin typeface="Raleway"/>
              </a:rPr>
              <a:t>spatial path </a:t>
            </a:r>
            <a:endParaRPr lang="en-US" sz="1850"/>
          </a:p>
          <a:p>
            <a:pPr marL="628650" indent="-185420">
              <a:spcBef>
                <a:spcPts val="800"/>
              </a:spcBef>
              <a:buFont typeface="Arial"/>
              <a:buChar char="•"/>
            </a:pPr>
            <a:r>
              <a:rPr lang="en-GB" sz="1850">
                <a:latin typeface="Raleway"/>
              </a:rPr>
              <a:t>context path </a:t>
            </a:r>
            <a:endParaRPr lang="en-US" sz="1850"/>
          </a:p>
          <a:p>
            <a:pPr marL="628650" indent="-185420">
              <a:spcBef>
                <a:spcPts val="800"/>
              </a:spcBef>
              <a:buFont typeface="Arial"/>
              <a:buChar char="•"/>
            </a:pPr>
            <a:endParaRPr lang="en-US" sz="1850"/>
          </a:p>
          <a:p>
            <a:pPr marL="151765" indent="0">
              <a:spcBef>
                <a:spcPts val="800"/>
              </a:spcBef>
              <a:buNone/>
            </a:pPr>
            <a:endParaRPr lang="en-GB" sz="185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36860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>
                <a:latin typeface="Raleway"/>
              </a:rPr>
              <a:t>Our </a:t>
            </a:r>
            <a:r>
              <a:rPr lang="en" sz="4000" b="1">
                <a:solidFill>
                  <a:srgbClr val="E9D758"/>
                </a:solidFill>
                <a:latin typeface="Raleway"/>
              </a:rPr>
              <a:t>network </a:t>
            </a:r>
            <a:r>
              <a:rPr lang="en" sz="4000">
                <a:latin typeface="Raleway"/>
              </a:rPr>
              <a:t>(discriminator network)</a:t>
            </a:r>
            <a:endParaRPr sz="4000">
              <a:latin typeface="Raleway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 panose="020B0503030101060003" pitchFamily="34" charset="0"/>
              </a:rPr>
              <a:t>11</a:t>
            </a: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5F002C1-77BE-4222-AABC-8188F1436F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4033" r="1312" b="2863"/>
          <a:stretch/>
        </p:blipFill>
        <p:spPr>
          <a:xfrm>
            <a:off x="849827" y="1560944"/>
            <a:ext cx="7970899" cy="4684229"/>
          </a:xfrm>
          <a:prstGeom prst="rect">
            <a:avLst/>
          </a:prstGeom>
        </p:spPr>
      </p:pic>
      <p:sp>
        <p:nvSpPr>
          <p:cNvPr id="2" name="Google Shape;106;p18">
            <a:extLst>
              <a:ext uri="{FF2B5EF4-FFF2-40B4-BE49-F238E27FC236}">
                <a16:creationId xmlns:a16="http://schemas.microsoft.com/office/drawing/2014/main" id="{94BCD4DF-1853-42B7-A733-23BA2B735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20068" y="1543323"/>
            <a:ext cx="5618247" cy="42361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1765" indent="0">
              <a:spcBef>
                <a:spcPts val="800"/>
              </a:spcBef>
              <a:buNone/>
            </a:pPr>
            <a:r>
              <a:rPr lang="en-GB" sz="1850">
                <a:latin typeface="Raleway"/>
              </a:rPr>
              <a:t>Discriminator</a:t>
            </a:r>
            <a:endParaRPr lang="en-US"/>
          </a:p>
          <a:p>
            <a:pPr marL="1104265" lvl="1" indent="-342900">
              <a:spcBef>
                <a:spcPts val="800"/>
              </a:spcBef>
              <a:buFont typeface="Arial,Sans-Serif"/>
              <a:buChar char="•"/>
            </a:pPr>
            <a:r>
              <a:rPr lang="en-GB" sz="1850">
                <a:latin typeface="Raleway"/>
              </a:rPr>
              <a:t>Fully Convolutional network </a:t>
            </a:r>
            <a:r>
              <a:rPr lang="en-GB" sz="1850">
                <a:latin typeface="Times New Roman"/>
                <a:cs typeface="Times New Roman"/>
              </a:rPr>
              <a:t>→</a:t>
            </a:r>
            <a:r>
              <a:rPr lang="en-GB" sz="1850">
                <a:latin typeface="Raleway"/>
              </a:rPr>
              <a:t> judge if the image come from target or source</a:t>
            </a:r>
            <a:endParaRPr lang="en-US" sz="1850"/>
          </a:p>
          <a:p>
            <a:pPr marL="1104265" lvl="1" indent="-342900">
              <a:spcBef>
                <a:spcPts val="800"/>
              </a:spcBef>
              <a:buChar char="•"/>
            </a:pPr>
            <a:endParaRPr lang="en-GB" sz="185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4161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>
                <a:latin typeface="Raleway"/>
              </a:rPr>
              <a:t>Our </a:t>
            </a:r>
            <a:r>
              <a:rPr lang="en" sz="4000" b="1">
                <a:solidFill>
                  <a:srgbClr val="E9D758"/>
                </a:solidFill>
                <a:latin typeface="Raleway"/>
              </a:rPr>
              <a:t>network </a:t>
            </a:r>
            <a:r>
              <a:rPr lang="en" sz="4000">
                <a:latin typeface="Raleway"/>
              </a:rPr>
              <a:t>(losses)</a:t>
            </a:r>
            <a:endParaRPr sz="4000">
              <a:latin typeface="Raleway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 panose="020B0503030101060003" pitchFamily="34" charset="0"/>
              </a:rPr>
              <a:t>12</a:t>
            </a: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6F090CD-E301-4E6B-8C60-DE3537057C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" t="4813" r="1316" b="2933"/>
          <a:stretch/>
        </p:blipFill>
        <p:spPr>
          <a:xfrm>
            <a:off x="849745" y="1607127"/>
            <a:ext cx="7983059" cy="4645390"/>
          </a:xfrm>
          <a:prstGeom prst="rect">
            <a:avLst/>
          </a:prstGeom>
        </p:spPr>
      </p:pic>
      <p:sp>
        <p:nvSpPr>
          <p:cNvPr id="2" name="Google Shape;106;p18">
            <a:extLst>
              <a:ext uri="{FF2B5EF4-FFF2-40B4-BE49-F238E27FC236}">
                <a16:creationId xmlns:a16="http://schemas.microsoft.com/office/drawing/2014/main" id="{7D4C6428-BC8E-4476-B492-7935B13C58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40384" y="1453877"/>
            <a:ext cx="6032149" cy="19658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1765" indent="0">
              <a:spcBef>
                <a:spcPts val="800"/>
              </a:spcBef>
              <a:buNone/>
            </a:pPr>
            <a:r>
              <a:rPr lang="en-GB" sz="1850">
                <a:latin typeface="Raleway"/>
              </a:rPr>
              <a:t>Losses</a:t>
            </a:r>
            <a:endParaRPr lang="en-US"/>
          </a:p>
          <a:p>
            <a:pPr marL="720725" lvl="1" indent="-277813">
              <a:spcBef>
                <a:spcPts val="800"/>
              </a:spcBef>
              <a:buChar char="•"/>
            </a:pPr>
            <a:r>
              <a:rPr lang="en-GB" sz="1850">
                <a:latin typeface="Raleway"/>
              </a:rPr>
              <a:t>Loss segmentation </a:t>
            </a:r>
            <a:r>
              <a:rPr lang="en-GB" sz="1850">
                <a:latin typeface="Times New Roman"/>
                <a:cs typeface="Times New Roman"/>
              </a:rPr>
              <a:t>→</a:t>
            </a:r>
            <a:r>
              <a:rPr lang="en-GB" sz="1850">
                <a:latin typeface="Raleway"/>
              </a:rPr>
              <a:t> Dice or </a:t>
            </a:r>
            <a:r>
              <a:rPr lang="en-GB" sz="1850" err="1">
                <a:latin typeface="Raleway"/>
              </a:rPr>
              <a:t>Crossentropy</a:t>
            </a:r>
            <a:r>
              <a:rPr lang="en-GB" sz="1850">
                <a:latin typeface="Raleway"/>
              </a:rPr>
              <a:t> </a:t>
            </a:r>
            <a:endParaRPr lang="en-US" sz="1850">
              <a:latin typeface="Raleway"/>
            </a:endParaRPr>
          </a:p>
          <a:p>
            <a:pPr marL="720725" lvl="1" indent="-277813">
              <a:spcBef>
                <a:spcPts val="800"/>
              </a:spcBef>
              <a:buChar char="•"/>
            </a:pPr>
            <a:r>
              <a:rPr lang="en-GB" sz="1850">
                <a:latin typeface="Raleway"/>
              </a:rPr>
              <a:t>Loss adversarial </a:t>
            </a:r>
            <a:r>
              <a:rPr lang="en-GB" sz="1850">
                <a:latin typeface="Times New Roman"/>
                <a:cs typeface="Times New Roman"/>
              </a:rPr>
              <a:t>→</a:t>
            </a:r>
            <a:r>
              <a:rPr lang="en-GB" sz="1850">
                <a:latin typeface="Raleway"/>
              </a:rPr>
              <a:t> To make the distribution of the target prediction closer to the source one</a:t>
            </a:r>
            <a:endParaRPr lang="en-US" sz="1850">
              <a:latin typeface="Raleway"/>
            </a:endParaRPr>
          </a:p>
          <a:p>
            <a:pPr marL="1104265" lvl="1" indent="-342900">
              <a:spcBef>
                <a:spcPts val="800"/>
              </a:spcBef>
              <a:buChar char="•"/>
            </a:pPr>
            <a:endParaRPr lang="en-GB" sz="1850">
              <a:latin typeface="Raleway"/>
            </a:endParaRPr>
          </a:p>
          <a:p>
            <a:pPr marL="151765" indent="0">
              <a:spcBef>
                <a:spcPts val="800"/>
              </a:spcBef>
              <a:buNone/>
            </a:pPr>
            <a:endParaRPr lang="en-GB" sz="1850">
              <a:latin typeface="Raleway"/>
            </a:endParaRPr>
          </a:p>
          <a:p>
            <a:pPr marL="1104265" lvl="1" indent="-342900">
              <a:spcBef>
                <a:spcPts val="800"/>
              </a:spcBef>
              <a:buChar char="•"/>
            </a:pPr>
            <a:endParaRPr lang="en-GB" sz="185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0822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>
                <a:latin typeface="Raleway"/>
              </a:rPr>
              <a:t>Proposed </a:t>
            </a:r>
            <a:r>
              <a:rPr lang="en" sz="4000" b="1">
                <a:solidFill>
                  <a:srgbClr val="E9D758"/>
                </a:solidFill>
                <a:latin typeface="Raleway"/>
              </a:rPr>
              <a:t>project extension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229332" y="1884218"/>
            <a:ext cx="9708983" cy="42361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indent="-456565">
              <a:buNone/>
            </a:pPr>
            <a:r>
              <a:rPr lang="en-GB" sz="1850">
                <a:latin typeface="Raleway"/>
              </a:rPr>
              <a:t>Inspired by the stylization technique used:</a:t>
            </a:r>
            <a:endParaRPr lang="en-US"/>
          </a:p>
          <a:p>
            <a:pPr marL="720725" indent="-277495">
              <a:buChar char="•"/>
            </a:pPr>
            <a:r>
              <a:rPr lang="en-GB" sz="1850">
                <a:latin typeface="Raleway"/>
              </a:rPr>
              <a:t>Class-based styling: Real-time localized style transfer with semantic segmentation [3]</a:t>
            </a:r>
            <a:endParaRPr lang="en-GB" sz="1850"/>
          </a:p>
          <a:p>
            <a:pPr marL="720725" indent="-277495">
              <a:buChar char="•"/>
            </a:pPr>
            <a:r>
              <a:rPr lang="en-GB" sz="1850">
                <a:latin typeface="Raleway"/>
              </a:rPr>
              <a:t>Learning texture invariant representation for domain adaptation of semantic segmentation [4]</a:t>
            </a:r>
            <a:endParaRPr lang="en-GB" sz="1850"/>
          </a:p>
          <a:p>
            <a:pPr marL="608965" indent="-456565">
              <a:buNone/>
            </a:pPr>
            <a:endParaRPr lang="en-GB" sz="1850">
              <a:latin typeface="Raleway"/>
            </a:endParaRPr>
          </a:p>
          <a:p>
            <a:pPr marL="608965" indent="-456565">
              <a:buNone/>
            </a:pPr>
            <a:r>
              <a:rPr lang="en-GB" sz="1850">
                <a:latin typeface="Raleway"/>
              </a:rPr>
              <a:t>In CBS paper images are stylized in real-time.</a:t>
            </a:r>
            <a:endParaRPr lang="en-GB" sz="1850"/>
          </a:p>
          <a:p>
            <a:pPr marL="608965" indent="-456565">
              <a:buNone/>
            </a:pPr>
            <a:endParaRPr lang="en-GB" sz="1850">
              <a:latin typeface="Raleway"/>
            </a:endParaRPr>
          </a:p>
          <a:p>
            <a:pPr marL="608965" indent="-456565">
              <a:buNone/>
            </a:pPr>
            <a:r>
              <a:rPr lang="en-GB" sz="1850">
                <a:latin typeface="Raleway"/>
              </a:rPr>
              <a:t>Goal: diversify the textures and improve the final performances</a:t>
            </a:r>
          </a:p>
          <a:p>
            <a:pPr marL="608965" indent="-456565">
              <a:buNone/>
            </a:pPr>
            <a:endParaRPr lang="en-GB" sz="1850">
              <a:latin typeface="Raleway"/>
            </a:endParaRPr>
          </a:p>
          <a:p>
            <a:pPr marL="608965" indent="-456565">
              <a:buNone/>
            </a:pPr>
            <a:endParaRPr lang="en-GB" sz="1850">
              <a:latin typeface="Raleway"/>
            </a:endParaRPr>
          </a:p>
          <a:p>
            <a:pPr marL="608965" indent="-456565">
              <a:buNone/>
            </a:pPr>
            <a:endParaRPr lang="en-GB" sz="1850">
              <a:latin typeface="Raleway"/>
            </a:endParaRPr>
          </a:p>
          <a:p>
            <a:pPr marL="608965" indent="-456565">
              <a:buNone/>
            </a:pPr>
            <a:endParaRPr lang="en-GB" sz="185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/>
              </a:rPr>
              <a:t>13</a:t>
            </a:r>
            <a:endParaRPr lang="it-IT" sz="2450"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A4B753-7850-462C-8011-76EA23AF8EC3}"/>
              </a:ext>
            </a:extLst>
          </p:cNvPr>
          <p:cNvSpPr txBox="1"/>
          <p:nvPr/>
        </p:nvSpPr>
        <p:spPr>
          <a:xfrm>
            <a:off x="1229956" y="5890266"/>
            <a:ext cx="948778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00" i="1">
                <a:latin typeface="Raleway"/>
              </a:rPr>
              <a:t>[3]</a:t>
            </a:r>
            <a:r>
              <a:rPr lang="en-GB" sz="1000" i="1">
                <a:solidFill>
                  <a:srgbClr val="434343"/>
                </a:solidFill>
                <a:latin typeface="Raleway"/>
                <a:cs typeface="Arial"/>
              </a:rPr>
              <a:t> L. Kurzman, D. Vazquez, and I. </a:t>
            </a:r>
            <a:r>
              <a:rPr lang="en-GB" sz="1000" i="1" err="1">
                <a:solidFill>
                  <a:srgbClr val="434343"/>
                </a:solidFill>
                <a:latin typeface="Raleway"/>
                <a:cs typeface="Arial"/>
              </a:rPr>
              <a:t>Laradji</a:t>
            </a:r>
            <a:r>
              <a:rPr lang="en-GB" sz="1000" i="1">
                <a:solidFill>
                  <a:srgbClr val="434343"/>
                </a:solidFill>
                <a:latin typeface="Raleway"/>
                <a:cs typeface="Arial"/>
              </a:rPr>
              <a:t>, “Class-based styling: Real-time localized style transfer with semantic segmentation,” 2019.</a:t>
            </a:r>
            <a:endParaRPr lang="en-GB" sz="1000">
              <a:ea typeface="+mn-lt"/>
              <a:cs typeface="+mn-lt"/>
            </a:endParaRPr>
          </a:p>
          <a:p>
            <a:r>
              <a:rPr lang="en-GB" sz="1000" i="1">
                <a:latin typeface="Raleway"/>
                <a:ea typeface="+mn-lt"/>
                <a:cs typeface="+mn-lt"/>
              </a:rPr>
              <a:t>[</a:t>
            </a:r>
            <a:r>
              <a:rPr lang="en-GB" sz="1000" i="1">
                <a:latin typeface="Raleway"/>
                <a:cs typeface="Arial"/>
              </a:rPr>
              <a:t>4</a:t>
            </a:r>
            <a:r>
              <a:rPr lang="en-GB" sz="1000" i="1">
                <a:solidFill>
                  <a:srgbClr val="434343"/>
                </a:solidFill>
                <a:latin typeface="Raleway"/>
                <a:cs typeface="Arial"/>
              </a:rPr>
              <a:t>] M. Kim and H. Byun, “Learning texture invariant representation for domain adaptation of semantic segmentation,” 2020</a:t>
            </a:r>
            <a:r>
              <a:rPr lang="en-GB" sz="1000">
                <a:latin typeface="Arial"/>
                <a:cs typeface="Arial"/>
              </a:rPr>
              <a:t>.</a:t>
            </a:r>
            <a:endParaRPr lang="en-GB" sz="1000">
              <a:ea typeface="+mn-lt"/>
              <a:cs typeface="+mn-lt"/>
            </a:endParaRPr>
          </a:p>
          <a:p>
            <a:endParaRPr lang="en-GB" sz="1000" i="1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74310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>
                <a:latin typeface="Raleway"/>
              </a:rPr>
              <a:t>Our </a:t>
            </a:r>
            <a:r>
              <a:rPr lang="en" sz="4000" b="1">
                <a:solidFill>
                  <a:srgbClr val="E9D758"/>
                </a:solidFill>
                <a:latin typeface="Raleway"/>
              </a:rPr>
              <a:t>network </a:t>
            </a:r>
            <a:r>
              <a:rPr lang="en" sz="4000">
                <a:latin typeface="Raleway"/>
              </a:rPr>
              <a:t>(style models creation)</a:t>
            </a:r>
            <a:endParaRPr sz="4000">
              <a:latin typeface="Raleway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/>
              </a:rPr>
              <a:t>14</a:t>
            </a:r>
            <a:endParaRPr lang="it-IT" sz="2450"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D1EFDFB-DCDE-4711-A171-E362EAC702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" t="5008" r="1727" b="2360"/>
          <a:stretch/>
        </p:blipFill>
        <p:spPr>
          <a:xfrm>
            <a:off x="849828" y="1611799"/>
            <a:ext cx="7781478" cy="4603774"/>
          </a:xfrm>
          <a:prstGeom prst="rect">
            <a:avLst/>
          </a:prstGeom>
        </p:spPr>
      </p:pic>
      <p:sp>
        <p:nvSpPr>
          <p:cNvPr id="2" name="Google Shape;106;p18">
            <a:extLst>
              <a:ext uri="{FF2B5EF4-FFF2-40B4-BE49-F238E27FC236}">
                <a16:creationId xmlns:a16="http://schemas.microsoft.com/office/drawing/2014/main" id="{3773A12C-D9AB-42EC-A18E-2535A4167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63352" y="1613507"/>
            <a:ext cx="5848852" cy="18154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GB" sz="1850">
                <a:latin typeface="Raleway"/>
              </a:rPr>
              <a:t>The network used is from fast neural style [5]</a:t>
            </a:r>
            <a:endParaRPr lang="en-US"/>
          </a:p>
          <a:p>
            <a:pPr marL="0" indent="0">
              <a:spcBef>
                <a:spcPts val="800"/>
              </a:spcBef>
              <a:buNone/>
            </a:pPr>
            <a:r>
              <a:rPr lang="en-GB" sz="1850">
                <a:latin typeface="Raleway"/>
              </a:rPr>
              <a:t>We train the model on the entire length of source dataset </a:t>
            </a:r>
            <a:endParaRPr lang="en-GB" sz="1850"/>
          </a:p>
          <a:p>
            <a:pPr marL="0" indent="0">
              <a:spcBef>
                <a:spcPts val="800"/>
              </a:spcBef>
              <a:buNone/>
            </a:pPr>
            <a:r>
              <a:rPr lang="en-GB" sz="1850">
                <a:latin typeface="Raleway"/>
              </a:rPr>
              <a:t>Then some selected </a:t>
            </a:r>
            <a:r>
              <a:rPr lang="en-GB" sz="1850" err="1">
                <a:latin typeface="Raleway"/>
              </a:rPr>
              <a:t>CamVid</a:t>
            </a:r>
            <a:r>
              <a:rPr lang="en-GB" sz="1850">
                <a:latin typeface="Raleway"/>
              </a:rPr>
              <a:t> and texture images are used as style images.</a:t>
            </a:r>
            <a:endParaRPr lang="en-GB" sz="1850"/>
          </a:p>
          <a:p>
            <a:pPr marL="151765" indent="0">
              <a:spcBef>
                <a:spcPts val="800"/>
              </a:spcBef>
              <a:buNone/>
            </a:pPr>
            <a:endParaRPr lang="en-GB" sz="1850">
              <a:latin typeface="Raleway"/>
            </a:endParaRPr>
          </a:p>
          <a:p>
            <a:pPr marL="151765" indent="0">
              <a:spcBef>
                <a:spcPts val="800"/>
              </a:spcBef>
              <a:buNone/>
            </a:pPr>
            <a:endParaRPr lang="en-GB" sz="1850" baseline="30000">
              <a:latin typeface="Raleway"/>
            </a:endParaRPr>
          </a:p>
        </p:txBody>
      </p:sp>
      <p:sp>
        <p:nvSpPr>
          <p:cNvPr id="3" name="CasellaDiTesto 5">
            <a:extLst>
              <a:ext uri="{FF2B5EF4-FFF2-40B4-BE49-F238E27FC236}">
                <a16:creationId xmlns:a16="http://schemas.microsoft.com/office/drawing/2014/main" id="{318298FB-6A1C-4536-8130-209E283F4AB4}"/>
              </a:ext>
            </a:extLst>
          </p:cNvPr>
          <p:cNvSpPr txBox="1"/>
          <p:nvPr/>
        </p:nvSpPr>
        <p:spPr>
          <a:xfrm>
            <a:off x="1129692" y="6090792"/>
            <a:ext cx="9808623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00" i="1">
                <a:latin typeface="Raleway"/>
              </a:rPr>
              <a:t>[5]</a:t>
            </a:r>
            <a:r>
              <a:rPr lang="en-GB" sz="1000" i="1">
                <a:solidFill>
                  <a:srgbClr val="434343"/>
                </a:solidFill>
                <a:latin typeface="Raleway"/>
                <a:cs typeface="Arial"/>
              </a:rPr>
              <a:t> J. Johnson, A. </a:t>
            </a:r>
            <a:r>
              <a:rPr lang="en-GB" sz="1000" i="1" err="1">
                <a:solidFill>
                  <a:srgbClr val="434343"/>
                </a:solidFill>
                <a:latin typeface="Raleway"/>
                <a:cs typeface="Arial"/>
              </a:rPr>
              <a:t>Alahi</a:t>
            </a:r>
            <a:r>
              <a:rPr lang="en-GB" sz="1000" i="1">
                <a:solidFill>
                  <a:srgbClr val="434343"/>
                </a:solidFill>
                <a:latin typeface="Raleway"/>
                <a:cs typeface="Arial"/>
              </a:rPr>
              <a:t>, and L. Fei-Fei, “Perceptual losses for real-time style transfer and super-resolution,” 2016.</a:t>
            </a:r>
          </a:p>
        </p:txBody>
      </p:sp>
    </p:spTree>
    <p:extLst>
      <p:ext uri="{BB962C8B-B14F-4D97-AF65-F5344CB8AC3E}">
        <p14:creationId xmlns:p14="http://schemas.microsoft.com/office/powerpoint/2010/main" val="192454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>
                <a:latin typeface="Raleway"/>
              </a:rPr>
              <a:t>Style models </a:t>
            </a:r>
            <a:r>
              <a:rPr lang="en" sz="4000" b="1">
                <a:solidFill>
                  <a:srgbClr val="E9D758"/>
                </a:solidFill>
                <a:latin typeface="Raleway"/>
              </a:rPr>
              <a:t>created</a:t>
            </a:r>
            <a:endParaRPr sz="4000">
              <a:latin typeface="Raleway" panose="020B0503030101060003" pitchFamily="34" charset="0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/>
              </a:rPr>
              <a:t>15</a:t>
            </a:r>
            <a:endParaRPr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2" name="Picture 2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91FF88B9-ABFD-40E2-8205-6E2DF3023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165" y="1830142"/>
            <a:ext cx="9735670" cy="43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4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>
                <a:latin typeface="Raleway"/>
              </a:rPr>
              <a:t>Our </a:t>
            </a:r>
            <a:r>
              <a:rPr lang="en" sz="4000" b="1">
                <a:solidFill>
                  <a:srgbClr val="E9D758"/>
                </a:solidFill>
                <a:latin typeface="Raleway"/>
              </a:rPr>
              <a:t>network </a:t>
            </a:r>
            <a:r>
              <a:rPr lang="en" sz="4000">
                <a:latin typeface="Raleway"/>
              </a:rPr>
              <a:t>(class-based style)</a:t>
            </a:r>
            <a:endParaRPr sz="4000">
              <a:latin typeface="Raleway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/>
              </a:rPr>
              <a:t>16</a:t>
            </a:r>
            <a:endParaRPr lang="it-IT" sz="2450"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947AE30-610C-4E12-AD65-2CED8AE2AE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4110" r="1896" b="2606"/>
          <a:stretch/>
        </p:blipFill>
        <p:spPr>
          <a:xfrm>
            <a:off x="849828" y="1617010"/>
            <a:ext cx="7638390" cy="4548434"/>
          </a:xfrm>
          <a:prstGeom prst="rect">
            <a:avLst/>
          </a:prstGeom>
        </p:spPr>
      </p:pic>
      <p:sp>
        <p:nvSpPr>
          <p:cNvPr id="2" name="Google Shape;106;p18">
            <a:extLst>
              <a:ext uri="{FF2B5EF4-FFF2-40B4-BE49-F238E27FC236}">
                <a16:creationId xmlns:a16="http://schemas.microsoft.com/office/drawing/2014/main" id="{DA929312-004F-465E-8412-A3549D871F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79699" y="1613510"/>
            <a:ext cx="5497931" cy="18865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1765" indent="0">
              <a:spcBef>
                <a:spcPts val="800"/>
              </a:spcBef>
              <a:buNone/>
            </a:pPr>
            <a:r>
              <a:rPr lang="en-GB" sz="1850">
                <a:latin typeface="Raleway"/>
              </a:rPr>
              <a:t>CBS stylizes some classes of source images as content images.</a:t>
            </a:r>
          </a:p>
          <a:p>
            <a:pPr marL="151765" indent="0">
              <a:spcBef>
                <a:spcPts val="800"/>
              </a:spcBef>
              <a:buNone/>
            </a:pPr>
            <a:r>
              <a:rPr lang="en-GB" sz="1850">
                <a:latin typeface="Raleway"/>
              </a:rPr>
              <a:t>Each class is stylized with a probability </a:t>
            </a:r>
            <a:r>
              <a:rPr lang="en-GB" sz="1850" i="1">
                <a:latin typeface="Raleway"/>
              </a:rPr>
              <a:t>p.</a:t>
            </a:r>
            <a:endParaRPr lang="en-US" sz="1850" i="1"/>
          </a:p>
          <a:p>
            <a:pPr marL="151765" indent="0">
              <a:spcBef>
                <a:spcPts val="800"/>
              </a:spcBef>
              <a:buNone/>
            </a:pPr>
            <a:endParaRPr lang="en-GB" sz="1850">
              <a:latin typeface="Raleway"/>
            </a:endParaRPr>
          </a:p>
          <a:p>
            <a:pPr marL="151765" indent="0">
              <a:spcBef>
                <a:spcPts val="800"/>
              </a:spcBef>
              <a:buNone/>
            </a:pPr>
            <a:endParaRPr lang="en-GB" sz="185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31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>
                <a:latin typeface="Raleway"/>
              </a:rPr>
              <a:t>How styling model is </a:t>
            </a:r>
            <a:r>
              <a:rPr lang="en" sz="4000" b="1">
                <a:solidFill>
                  <a:srgbClr val="E9D758"/>
                </a:solidFill>
                <a:latin typeface="Raleway"/>
              </a:rPr>
              <a:t>applied</a:t>
            </a:r>
            <a:endParaRPr lang="en-US"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968647" y="1613510"/>
            <a:ext cx="9708983" cy="13350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indent="-456565">
              <a:buNone/>
            </a:pPr>
            <a:endParaRPr lang="en-GB" sz="1850">
              <a:latin typeface="Raleway"/>
            </a:endParaRPr>
          </a:p>
          <a:p>
            <a:pPr marL="608965" indent="-456565">
              <a:buNone/>
            </a:pPr>
            <a:endParaRPr lang="en-GB" sz="1850">
              <a:latin typeface="Raleway"/>
            </a:endParaRPr>
          </a:p>
          <a:p>
            <a:pPr marL="608965" indent="-456565">
              <a:buNone/>
            </a:pPr>
            <a:r>
              <a:rPr lang="en-GB" sz="1850">
                <a:latin typeface="Raleway"/>
              </a:rPr>
              <a:t>Using the binary mask, CBS extracts the background from the </a:t>
            </a:r>
            <a:r>
              <a:rPr lang="en-GB" sz="1850" err="1">
                <a:latin typeface="Raleway"/>
              </a:rPr>
              <a:t>unstyled</a:t>
            </a:r>
            <a:r>
              <a:rPr lang="en-GB" sz="1850">
                <a:latin typeface="Raleway"/>
              </a:rPr>
              <a:t> image and</a:t>
            </a:r>
            <a:endParaRPr lang="en-US" sz="1850"/>
          </a:p>
          <a:p>
            <a:pPr marL="608965" indent="-456565">
              <a:buNone/>
            </a:pPr>
            <a:r>
              <a:rPr lang="en-GB" sz="1850">
                <a:latin typeface="Raleway"/>
              </a:rPr>
              <a:t>then extracts the foreground from the styled image. Then combine them together. </a:t>
            </a:r>
          </a:p>
          <a:p>
            <a:pPr marL="151765" indent="0">
              <a:spcBef>
                <a:spcPts val="800"/>
              </a:spcBef>
              <a:buNone/>
            </a:pPr>
            <a:endParaRPr lang="en-GB" sz="1850">
              <a:latin typeface="Raleway" panose="020B0503030101060003" pitchFamily="34" charset="0"/>
            </a:endParaRPr>
          </a:p>
          <a:p>
            <a:pPr marL="151765" indent="0">
              <a:spcBef>
                <a:spcPts val="800"/>
              </a:spcBef>
              <a:buNone/>
            </a:pPr>
            <a:endParaRPr lang="en-GB" sz="1850">
              <a:latin typeface="Raleway" panose="020B0503030101060003" pitchFamily="34" charset="0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/>
              </a:rPr>
              <a:t>17</a:t>
            </a:r>
            <a:endParaRPr lang="it-IT" sz="2450"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B649AB-1EA3-4CD2-BB71-52ACF41E3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954" y="3596445"/>
            <a:ext cx="2326258" cy="1769853"/>
          </a:xfrm>
          <a:prstGeom prst="rect">
            <a:avLst/>
          </a:prstGeom>
        </p:spPr>
      </p:pic>
      <p:pic>
        <p:nvPicPr>
          <p:cNvPr id="4" name="Picture 4" descr="A picture containing grass, plant, tree, green&#10;&#10;Description automatically generated">
            <a:extLst>
              <a:ext uri="{FF2B5EF4-FFF2-40B4-BE49-F238E27FC236}">
                <a16:creationId xmlns:a16="http://schemas.microsoft.com/office/drawing/2014/main" id="{599718A6-1A6D-454D-8708-F87DC7E0D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94398"/>
            <a:ext cx="2340634" cy="175547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C00F494-649C-40FD-995D-EA942A0B9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22" y="3608775"/>
            <a:ext cx="2326257" cy="175547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1C641BF-1220-4AFD-848D-B979C428F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909" y="3594398"/>
            <a:ext cx="2326257" cy="176985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BCB8E7F-FDD0-487A-A962-23E9B39BF672}"/>
              </a:ext>
            </a:extLst>
          </p:cNvPr>
          <p:cNvSpPr txBox="1"/>
          <p:nvPr/>
        </p:nvSpPr>
        <p:spPr>
          <a:xfrm>
            <a:off x="1511037" y="5364251"/>
            <a:ext cx="124800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>
                <a:latin typeface="Raleway" panose="020B0503030101060003" pitchFamily="34" charset="0"/>
              </a:rPr>
              <a:t>Original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C13B728-9EFD-413A-9AA4-FEB4DFC6066B}"/>
              </a:ext>
            </a:extLst>
          </p:cNvPr>
          <p:cNvSpPr txBox="1"/>
          <p:nvPr/>
        </p:nvSpPr>
        <p:spPr>
          <a:xfrm>
            <a:off x="4073083" y="5364251"/>
            <a:ext cx="124800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>
                <a:latin typeface="Raleway" panose="020B0503030101060003" pitchFamily="34" charset="0"/>
              </a:rPr>
              <a:t>Background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FEA00C-CFFD-4B00-913D-E9B0F2865820}"/>
              </a:ext>
            </a:extLst>
          </p:cNvPr>
          <p:cNvSpPr txBox="1"/>
          <p:nvPr/>
        </p:nvSpPr>
        <p:spPr>
          <a:xfrm>
            <a:off x="6642317" y="5364251"/>
            <a:ext cx="124800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>
                <a:latin typeface="Raleway" panose="020B0503030101060003" pitchFamily="34" charset="0"/>
              </a:rPr>
              <a:t>Foreground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4720A9A-E37E-46F8-AAE0-DE4A93C16B08}"/>
              </a:ext>
            </a:extLst>
          </p:cNvPr>
          <p:cNvSpPr txBox="1"/>
          <p:nvPr/>
        </p:nvSpPr>
        <p:spPr>
          <a:xfrm>
            <a:off x="9211550" y="5364251"/>
            <a:ext cx="124800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>
                <a:latin typeface="Raleway" panose="020B0503030101060003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8548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914400" y="2809913"/>
            <a:ext cx="10363200" cy="1238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>
                <a:solidFill>
                  <a:schemeClr val="bg1"/>
                </a:solidFill>
                <a:latin typeface="Raleway" panose="020B0503030101060003" pitchFamily="34" charset="0"/>
              </a:rPr>
              <a:t>Results</a:t>
            </a:r>
            <a:endParaRPr sz="4800" b="1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56504" y="-103537"/>
            <a:ext cx="12812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00284B"/>
                </a:solidFill>
                <a:latin typeface="Raleway" panose="020B0503030101060003" pitchFamily="34" charset="0"/>
                <a:ea typeface="Raleway Thin"/>
                <a:cs typeface="Raleway Thin"/>
                <a:sym typeface="Raleway Thin"/>
              </a:rPr>
              <a:t>3</a:t>
            </a:r>
            <a:endParaRPr sz="12800" b="1">
              <a:solidFill>
                <a:srgbClr val="00284B"/>
              </a:solidFill>
              <a:latin typeface="Raleway" panose="020B0503030101060003" pitchFamily="34" charset="0"/>
              <a:ea typeface="Raleway Thin"/>
              <a:cs typeface="Raleway Thin"/>
              <a:sym typeface="Raleway Thin"/>
            </a:endParaRPr>
          </a:p>
        </p:txBody>
      </p:sp>
    </p:spTree>
    <p:extLst>
      <p:ext uri="{BB962C8B-B14F-4D97-AF65-F5344CB8AC3E}">
        <p14:creationId xmlns:p14="http://schemas.microsoft.com/office/powerpoint/2010/main" val="99499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aleway" panose="020B0503030101060003" pitchFamily="34" charset="0"/>
              </a:rPr>
              <a:t>First step results</a:t>
            </a:r>
            <a:br>
              <a:rPr lang="en" sz="4000">
                <a:latin typeface="Raleway" panose="020B0503030101060003" pitchFamily="34" charset="0"/>
              </a:rPr>
            </a:br>
            <a:endParaRPr sz="4000">
              <a:latin typeface="Raleway" panose="020B0503030101060003" pitchFamily="34" charset="0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6360915" y="2600655"/>
            <a:ext cx="4875836" cy="22226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Best configuration: </a:t>
            </a:r>
          </a:p>
          <a:p>
            <a:pPr marL="720725" indent="-277813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Loss: </a:t>
            </a:r>
            <a:r>
              <a:rPr lang="en-GB" err="1">
                <a:latin typeface="Raleway" panose="020B0503030101060003" pitchFamily="34" charset="0"/>
              </a:rPr>
              <a:t>CrossEntropy</a:t>
            </a:r>
            <a:endParaRPr lang="en-GB">
              <a:latin typeface="Raleway" panose="020B0503030101060003" pitchFamily="34" charset="0"/>
            </a:endParaRPr>
          </a:p>
          <a:p>
            <a:pPr marL="720725" indent="-277813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Backbone: ResNet-101</a:t>
            </a:r>
          </a:p>
          <a:p>
            <a:pPr marL="720725" indent="-277813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Training time: 50 epochs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/>
              </a:rPr>
              <a:t>19</a:t>
            </a:r>
            <a:endParaRPr lang="it-IT" sz="2450"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E1D37F4-AFB1-4F6F-B0B8-D2FA3E873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72" y="2319226"/>
            <a:ext cx="45529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4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914400" y="2809913"/>
            <a:ext cx="10363200" cy="1238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>
                <a:solidFill>
                  <a:schemeClr val="bg1"/>
                </a:solidFill>
                <a:latin typeface="Raleway" panose="020B0503030101060003" pitchFamily="34" charset="0"/>
              </a:rPr>
              <a:t>Introduction</a:t>
            </a:r>
            <a:endParaRPr sz="4800" b="1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56504" y="-103537"/>
            <a:ext cx="12812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00284B"/>
                </a:solidFill>
                <a:latin typeface="Raleway" panose="020B0503030101060003" pitchFamily="34" charset="0"/>
                <a:ea typeface="Raleway Thin"/>
                <a:cs typeface="Raleway Thin"/>
                <a:sym typeface="Raleway Thin"/>
              </a:rPr>
              <a:t>1</a:t>
            </a:r>
            <a:endParaRPr sz="12800" b="1">
              <a:solidFill>
                <a:srgbClr val="00284B"/>
              </a:solidFill>
              <a:latin typeface="Raleway" panose="020B0503030101060003" pitchFamily="34" charset="0"/>
              <a:ea typeface="Raleway Thin"/>
              <a:cs typeface="Raleway Thin"/>
              <a:sym typeface="Raleway Thin"/>
            </a:endParaRPr>
          </a:p>
        </p:txBody>
      </p:sp>
    </p:spTree>
    <p:extLst>
      <p:ext uri="{BB962C8B-B14F-4D97-AF65-F5344CB8AC3E}">
        <p14:creationId xmlns:p14="http://schemas.microsoft.com/office/powerpoint/2010/main" val="178072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aleway" panose="020B0503030101060003" pitchFamily="34" charset="0"/>
              </a:rPr>
              <a:t>Expansion</a:t>
            </a:r>
            <a:r>
              <a:rPr lang="en" sz="4000" b="1">
                <a:solidFill>
                  <a:srgbClr val="E9D758"/>
                </a:solidFill>
                <a:latin typeface="Raleway" panose="020B0503030101060003" pitchFamily="34" charset="0"/>
              </a:rPr>
              <a:t> parameters</a:t>
            </a:r>
            <a:endParaRPr sz="4000">
              <a:latin typeface="Raleway" panose="020B0503030101060003" pitchFamily="34" charset="0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229332" y="1884218"/>
            <a:ext cx="9708983" cy="42361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Different combinations of styles:</a:t>
            </a:r>
          </a:p>
          <a:p>
            <a:pPr marL="720725" indent="-277813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Single </a:t>
            </a:r>
            <a:r>
              <a:rPr lang="en-GB" dirty="0" err="1">
                <a:latin typeface="Raleway" panose="020B0503030101060003" pitchFamily="34" charset="0"/>
              </a:rPr>
              <a:t>CamVid</a:t>
            </a:r>
            <a:r>
              <a:rPr lang="en-GB">
                <a:latin typeface="Raleway" panose="020B0503030101060003" pitchFamily="34" charset="0"/>
              </a:rPr>
              <a:t> style</a:t>
            </a:r>
          </a:p>
          <a:p>
            <a:pPr marL="720725" indent="-277813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Single Texture style</a:t>
            </a:r>
          </a:p>
          <a:p>
            <a:pPr marL="720725" indent="-277813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5 </a:t>
            </a:r>
            <a:r>
              <a:rPr lang="en-GB" dirty="0" err="1">
                <a:latin typeface="Raleway" panose="020B0503030101060003" pitchFamily="34" charset="0"/>
              </a:rPr>
              <a:t>CamVid</a:t>
            </a:r>
            <a:r>
              <a:rPr lang="en-GB">
                <a:latin typeface="Raleway" panose="020B0503030101060003" pitchFamily="34" charset="0"/>
              </a:rPr>
              <a:t> styles</a:t>
            </a:r>
          </a:p>
          <a:p>
            <a:pPr marL="720725" indent="-277813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5 Texture styles</a:t>
            </a:r>
          </a:p>
          <a:p>
            <a:pPr marL="720725" indent="-277813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5 </a:t>
            </a:r>
            <a:r>
              <a:rPr lang="en-GB" dirty="0" err="1">
                <a:latin typeface="Raleway" panose="020B0503030101060003" pitchFamily="34" charset="0"/>
              </a:rPr>
              <a:t>CamVid</a:t>
            </a:r>
            <a:r>
              <a:rPr lang="en-GB">
                <a:latin typeface="Raleway" panose="020B0503030101060003" pitchFamily="34" charset="0"/>
              </a:rPr>
              <a:t> + 5 Texture styles</a:t>
            </a:r>
          </a:p>
          <a:p>
            <a:pPr marL="152396" indent="0">
              <a:spcBef>
                <a:spcPts val="800"/>
              </a:spcBef>
              <a:buNone/>
            </a:pPr>
            <a:endParaRPr lang="en-GB">
              <a:latin typeface="Raleway" panose="020B0503030101060003" pitchFamily="34" charset="0"/>
            </a:endParaRPr>
          </a:p>
          <a:p>
            <a:pPr marL="152396" indent="0">
              <a:spcBef>
                <a:spcPts val="800"/>
              </a:spcBef>
              <a:buNone/>
            </a:pPr>
            <a:r>
              <a:rPr lang="en-GB">
                <a:latin typeface="Raleway" panose="020B0503030101060003" pitchFamily="34" charset="0"/>
              </a:rPr>
              <a:t>Single style chosen randomly for each image</a:t>
            </a:r>
          </a:p>
          <a:p>
            <a:pPr marL="152396" indent="0">
              <a:spcBef>
                <a:spcPts val="800"/>
              </a:spcBef>
              <a:buNone/>
            </a:pPr>
            <a:r>
              <a:rPr lang="en-GB">
                <a:latin typeface="Raleway" panose="020B0503030101060003" pitchFamily="34" charset="0"/>
              </a:rPr>
              <a:t>Probability to stylize a class: 50%</a:t>
            </a:r>
          </a:p>
          <a:p>
            <a:pPr marL="152396" indent="0">
              <a:spcBef>
                <a:spcPts val="800"/>
              </a:spcBef>
              <a:buNone/>
            </a:pPr>
            <a:r>
              <a:rPr lang="en-GB">
                <a:latin typeface="Raleway" panose="020B0503030101060003" pitchFamily="34" charset="0"/>
              </a:rPr>
              <a:t>Random subset of source dataset to match the target dataset size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/>
              </a:rPr>
              <a:t>20</a:t>
            </a:r>
            <a:endParaRPr lang="it-IT" sz="2450"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59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aleway" panose="020B0503030101060003" pitchFamily="34" charset="0"/>
              </a:rPr>
              <a:t>Expansion</a:t>
            </a:r>
            <a:r>
              <a:rPr lang="en" sz="4000" b="1">
                <a:solidFill>
                  <a:srgbClr val="E9D758"/>
                </a:solidFill>
                <a:latin typeface="Raleway" panose="020B0503030101060003" pitchFamily="34" charset="0"/>
              </a:rPr>
              <a:t> results</a:t>
            </a:r>
            <a:endParaRPr sz="4000">
              <a:latin typeface="Raleway" panose="020B0503030101060003" pitchFamily="34" charset="0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239741" y="4936926"/>
            <a:ext cx="9687817" cy="134801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1765" indent="0">
              <a:spcBef>
                <a:spcPts val="800"/>
              </a:spcBef>
              <a:buNone/>
            </a:pPr>
            <a:r>
              <a:rPr lang="en-GB" sz="1600" b="1">
                <a:solidFill>
                  <a:srgbClr val="FF7043"/>
                </a:solidFill>
                <a:latin typeface="Raleway"/>
              </a:rPr>
              <a:t>Orange</a:t>
            </a:r>
            <a:r>
              <a:rPr lang="en-GB" sz="1600">
                <a:latin typeface="Raleway"/>
              </a:rPr>
              <a:t>: baseline</a:t>
            </a:r>
            <a:br>
              <a:rPr lang="en-GB" sz="1600">
                <a:latin typeface="Raleway"/>
              </a:rPr>
            </a:br>
            <a:r>
              <a:rPr lang="en-GB" sz="1600" b="1">
                <a:solidFill>
                  <a:srgbClr val="0077BB"/>
                </a:solidFill>
                <a:latin typeface="Raleway"/>
              </a:rPr>
              <a:t>Dark Blue</a:t>
            </a:r>
            <a:r>
              <a:rPr lang="en-GB" sz="1600">
                <a:latin typeface="Raleway"/>
              </a:rPr>
              <a:t>: </a:t>
            </a:r>
            <a:r>
              <a:rPr lang="en-GB" sz="1600" err="1">
                <a:latin typeface="Raleway"/>
              </a:rPr>
              <a:t>CamVid</a:t>
            </a:r>
            <a:r>
              <a:rPr lang="en-GB" sz="1600">
                <a:latin typeface="Raleway"/>
              </a:rPr>
              <a:t> styles</a:t>
            </a:r>
            <a:br>
              <a:rPr lang="en-GB" sz="1600">
                <a:latin typeface="Raleway"/>
              </a:rPr>
            </a:br>
            <a:r>
              <a:rPr lang="en-GB" sz="1600" b="1">
                <a:solidFill>
                  <a:srgbClr val="33BBEE"/>
                </a:solidFill>
                <a:latin typeface="Raleway"/>
              </a:rPr>
              <a:t>Light Blue</a:t>
            </a:r>
            <a:r>
              <a:rPr lang="en-GB" sz="1600">
                <a:latin typeface="Raleway"/>
              </a:rPr>
              <a:t>: </a:t>
            </a:r>
            <a:r>
              <a:rPr lang="en-GB" sz="1600" err="1">
                <a:latin typeface="Raleway"/>
              </a:rPr>
              <a:t>CamVid</a:t>
            </a:r>
            <a:r>
              <a:rPr lang="en-GB" sz="1600">
                <a:latin typeface="Raleway"/>
              </a:rPr>
              <a:t> + Texture styles</a:t>
            </a:r>
            <a:br>
              <a:rPr lang="en-GB" sz="1600">
                <a:latin typeface="Raleway"/>
              </a:rPr>
            </a:br>
            <a:r>
              <a:rPr lang="en-GB" sz="1600" b="1">
                <a:solidFill>
                  <a:srgbClr val="EE3377"/>
                </a:solidFill>
                <a:latin typeface="Raleway"/>
              </a:rPr>
              <a:t>Pink</a:t>
            </a:r>
            <a:r>
              <a:rPr lang="en-GB" sz="1600">
                <a:latin typeface="Raleway"/>
              </a:rPr>
              <a:t>: Texture styles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 panose="020B0503030101060003" pitchFamily="34" charset="0"/>
              </a:rPr>
              <a:t>21</a:t>
            </a: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4" name="Elemento grafico 4">
            <a:extLst>
              <a:ext uri="{FF2B5EF4-FFF2-40B4-BE49-F238E27FC236}">
                <a16:creationId xmlns:a16="http://schemas.microsoft.com/office/drawing/2014/main" id="{8CC5EB80-5194-4364-BC26-88C6A24B7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3817" y="1617134"/>
            <a:ext cx="5145615" cy="3112461"/>
          </a:xfrm>
          <a:prstGeom prst="rect">
            <a:avLst/>
          </a:prstGeom>
        </p:spPr>
      </p:pic>
      <p:pic>
        <p:nvPicPr>
          <p:cNvPr id="5" name="Elemento grafico 5">
            <a:extLst>
              <a:ext uri="{FF2B5EF4-FFF2-40B4-BE49-F238E27FC236}">
                <a16:creationId xmlns:a16="http://schemas.microsoft.com/office/drawing/2014/main" id="{3A890915-7C13-4615-B3EC-306A5E8FF7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316" y="1617132"/>
            <a:ext cx="5145616" cy="311246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052D7E-3852-4A69-955D-EA2608A9C6CF}"/>
              </a:ext>
            </a:extLst>
          </p:cNvPr>
          <p:cNvSpPr txBox="1"/>
          <p:nvPr/>
        </p:nvSpPr>
        <p:spPr>
          <a:xfrm rot="16200000">
            <a:off x="491067" y="2790333"/>
            <a:ext cx="637117" cy="31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err="1">
                <a:latin typeface="Raleway" panose="020B0503030101060003" pitchFamily="34" charset="0"/>
              </a:rPr>
              <a:t>mIoU</a:t>
            </a:r>
            <a:endParaRPr lang="it-IT" sz="1400">
              <a:latin typeface="Raleway" panose="020B0503030101060003" pitchFamily="34" charset="0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73469E-35E0-4583-8552-979615A72A35}"/>
              </a:ext>
            </a:extLst>
          </p:cNvPr>
          <p:cNvSpPr txBox="1"/>
          <p:nvPr/>
        </p:nvSpPr>
        <p:spPr>
          <a:xfrm rot="16200000">
            <a:off x="5401732" y="2806207"/>
            <a:ext cx="137795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/>
              <a:t>pixel </a:t>
            </a:r>
            <a:r>
              <a:rPr lang="en-GB" sz="1400">
                <a:latin typeface="Raleway" panose="020B0503030101060003" pitchFamily="34" charset="0"/>
              </a:rPr>
              <a:t>precision</a:t>
            </a:r>
            <a:endParaRPr lang="en-GB" sz="1400">
              <a:latin typeface="Raleway" panose="020B0503030101060003" pitchFamily="34" charset="0"/>
              <a:cs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7951CD-DB68-4064-BC49-232849257BBF}"/>
              </a:ext>
            </a:extLst>
          </p:cNvPr>
          <p:cNvSpPr txBox="1"/>
          <p:nvPr/>
        </p:nvSpPr>
        <p:spPr>
          <a:xfrm>
            <a:off x="3359150" y="4738639"/>
            <a:ext cx="760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>
                <a:latin typeface="Raleway" panose="020B0503030101060003" pitchFamily="34" charset="0"/>
                <a:cs typeface="Arial"/>
              </a:rPr>
              <a:t>epoch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298996-61B6-4368-AA3E-9AB8BB27F472}"/>
              </a:ext>
            </a:extLst>
          </p:cNvPr>
          <p:cNvSpPr txBox="1"/>
          <p:nvPr/>
        </p:nvSpPr>
        <p:spPr>
          <a:xfrm>
            <a:off x="8629649" y="4738638"/>
            <a:ext cx="7602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>
                <a:latin typeface="Raleway" panose="020B0503030101060003" pitchFamily="34" charset="0"/>
                <a:cs typeface="Arial"/>
              </a:rPr>
              <a:t>epoch</a:t>
            </a:r>
          </a:p>
        </p:txBody>
      </p:sp>
    </p:spTree>
    <p:extLst>
      <p:ext uri="{BB962C8B-B14F-4D97-AF65-F5344CB8AC3E}">
        <p14:creationId xmlns:p14="http://schemas.microsoft.com/office/powerpoint/2010/main" val="167776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aleway" panose="020B0503030101060003" pitchFamily="34" charset="0"/>
              </a:rPr>
              <a:t>Expansion</a:t>
            </a:r>
            <a:r>
              <a:rPr lang="en" sz="4000" b="1">
                <a:solidFill>
                  <a:srgbClr val="E9D758"/>
                </a:solidFill>
                <a:latin typeface="Raleway" panose="020B0503030101060003" pitchFamily="34" charset="0"/>
              </a:rPr>
              <a:t> results</a:t>
            </a:r>
            <a:endParaRPr sz="4000">
              <a:latin typeface="Raleway" panose="020B0503030101060003" pitchFamily="34" charset="0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239915" y="4974550"/>
            <a:ext cx="3614889" cy="11458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1765" indent="0">
              <a:spcBef>
                <a:spcPts val="800"/>
              </a:spcBef>
              <a:buNone/>
            </a:pPr>
            <a:r>
              <a:rPr lang="en-GB" sz="1600" b="1">
                <a:solidFill>
                  <a:srgbClr val="FF7043"/>
                </a:solidFill>
                <a:latin typeface="Raleway"/>
              </a:rPr>
              <a:t>Orange</a:t>
            </a:r>
            <a:r>
              <a:rPr lang="en-GB" sz="1600">
                <a:latin typeface="Raleway"/>
              </a:rPr>
              <a:t>: baseline</a:t>
            </a:r>
            <a:br>
              <a:rPr lang="en-GB" sz="1600">
                <a:latin typeface="Raleway"/>
              </a:rPr>
            </a:br>
            <a:r>
              <a:rPr lang="en-GB" sz="1600" b="1">
                <a:solidFill>
                  <a:srgbClr val="CC3311"/>
                </a:solidFill>
                <a:latin typeface="Raleway"/>
              </a:rPr>
              <a:t>Red</a:t>
            </a:r>
            <a:r>
              <a:rPr lang="en-GB" sz="1600">
                <a:latin typeface="Raleway"/>
              </a:rPr>
              <a:t>: CamVid5 style</a:t>
            </a:r>
            <a:br>
              <a:rPr lang="en-GB" sz="1600">
                <a:latin typeface="Raleway"/>
              </a:rPr>
            </a:br>
            <a:r>
              <a:rPr lang="en-GB" sz="1600" b="1">
                <a:solidFill>
                  <a:srgbClr val="33BBEE"/>
                </a:solidFill>
                <a:latin typeface="Raleway"/>
              </a:rPr>
              <a:t>Light Blue</a:t>
            </a:r>
            <a:r>
              <a:rPr lang="en-GB" sz="1600">
                <a:latin typeface="Raleway"/>
              </a:rPr>
              <a:t>: Pasta texture style</a:t>
            </a:r>
            <a:endParaRPr lang="en-GB" sz="1600">
              <a:latin typeface="Raleway" panose="020B0503030101060003" pitchFamily="34" charset="0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 panose="020B0503030101060003" pitchFamily="34" charset="0"/>
              </a:rPr>
              <a:t>22</a:t>
            </a: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2" name="Elemento grafico 2">
            <a:extLst>
              <a:ext uri="{FF2B5EF4-FFF2-40B4-BE49-F238E27FC236}">
                <a16:creationId xmlns:a16="http://schemas.microsoft.com/office/drawing/2014/main" id="{6FD0FB71-C17D-4A20-8A6E-6CBFCBF8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443" y="1580188"/>
            <a:ext cx="5156199" cy="3112461"/>
          </a:xfrm>
          <a:prstGeom prst="rect">
            <a:avLst/>
          </a:prstGeom>
        </p:spPr>
      </p:pic>
      <p:pic>
        <p:nvPicPr>
          <p:cNvPr id="3" name="Elemento grafico 5">
            <a:extLst>
              <a:ext uri="{FF2B5EF4-FFF2-40B4-BE49-F238E27FC236}">
                <a16:creationId xmlns:a16="http://schemas.microsoft.com/office/drawing/2014/main" id="{8920BBF4-38E2-4C2A-9D12-84BA195FB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8122" y="1580188"/>
            <a:ext cx="5156199" cy="311246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1479441-A82F-4C75-B5D6-1856F2CBB220}"/>
              </a:ext>
            </a:extLst>
          </p:cNvPr>
          <p:cNvSpPr txBox="1"/>
          <p:nvPr/>
        </p:nvSpPr>
        <p:spPr>
          <a:xfrm rot="16200000">
            <a:off x="598443" y="2531138"/>
            <a:ext cx="637117" cy="31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err="1">
                <a:latin typeface="Raleway" panose="020B0503030101060003" pitchFamily="34" charset="0"/>
              </a:rPr>
              <a:t>mIoU</a:t>
            </a:r>
            <a:endParaRPr lang="it-IT" sz="1400">
              <a:latin typeface="Raleway" panose="020B0503030101060003" pitchFamily="34" charset="0"/>
              <a:cs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2A8F2F-04FA-45D6-AA5D-D8BB249D87DC}"/>
              </a:ext>
            </a:extLst>
          </p:cNvPr>
          <p:cNvSpPr txBox="1"/>
          <p:nvPr/>
        </p:nvSpPr>
        <p:spPr>
          <a:xfrm rot="16200000">
            <a:off x="5528732" y="2754637"/>
            <a:ext cx="137795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latin typeface="Raleway" panose="020B0503030101060003" pitchFamily="34" charset="0"/>
              </a:rPr>
              <a:t>pixel precision</a:t>
            </a:r>
            <a:endParaRPr lang="en-GB" sz="1400">
              <a:latin typeface="Raleway" panose="020B0503030101060003" pitchFamily="34" charset="0"/>
              <a:cs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B9798A-C5CD-4428-AC7C-A67D6D844973}"/>
              </a:ext>
            </a:extLst>
          </p:cNvPr>
          <p:cNvSpPr txBox="1"/>
          <p:nvPr/>
        </p:nvSpPr>
        <p:spPr>
          <a:xfrm>
            <a:off x="3477109" y="4701694"/>
            <a:ext cx="7808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>
                <a:latin typeface="Raleway" panose="020B0503030101060003" pitchFamily="34" charset="0"/>
                <a:cs typeface="Arial"/>
              </a:rPr>
              <a:t>epoch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4BC91D-C086-4465-B761-FD739B1E3C6C}"/>
              </a:ext>
            </a:extLst>
          </p:cNvPr>
          <p:cNvSpPr txBox="1"/>
          <p:nvPr/>
        </p:nvSpPr>
        <p:spPr>
          <a:xfrm>
            <a:off x="8714316" y="4729401"/>
            <a:ext cx="7808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>
                <a:latin typeface="Raleway" panose="020B0503030101060003" pitchFamily="34" charset="0"/>
                <a:cs typeface="Arial"/>
              </a:rPr>
              <a:t>epoch</a:t>
            </a:r>
          </a:p>
        </p:txBody>
      </p:sp>
      <p:sp>
        <p:nvSpPr>
          <p:cNvPr id="12" name="Google Shape;106;p18">
            <a:extLst>
              <a:ext uri="{FF2B5EF4-FFF2-40B4-BE49-F238E27FC236}">
                <a16:creationId xmlns:a16="http://schemas.microsoft.com/office/drawing/2014/main" id="{03FB35FA-2CA5-40C2-82AD-5D1E7F65F578}"/>
              </a:ext>
            </a:extLst>
          </p:cNvPr>
          <p:cNvSpPr txBox="1">
            <a:spLocks/>
          </p:cNvSpPr>
          <p:nvPr/>
        </p:nvSpPr>
        <p:spPr>
          <a:xfrm>
            <a:off x="6495161" y="4974550"/>
            <a:ext cx="3614889" cy="11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1765" indent="0">
              <a:spcBef>
                <a:spcPts val="800"/>
              </a:spcBef>
              <a:buFont typeface="Arial"/>
              <a:buNone/>
            </a:pPr>
            <a:r>
              <a:rPr lang="en-GB" sz="1600" u="sng" kern="0">
                <a:latin typeface="Raleway" panose="020B0503030101060003" pitchFamily="34" charset="0"/>
              </a:rPr>
              <a:t>Best Result</a:t>
            </a:r>
            <a:br>
              <a:rPr lang="en-GB" sz="1600" u="sng" kern="0">
                <a:latin typeface="Raleway" panose="020B0503030101060003" pitchFamily="34" charset="0"/>
              </a:rPr>
            </a:br>
            <a:r>
              <a:rPr lang="en-GB" sz="1600" u="sng" kern="0" err="1">
                <a:latin typeface="Raleway" panose="020B0503030101060003" pitchFamily="34" charset="0"/>
              </a:rPr>
              <a:t>mIoU</a:t>
            </a:r>
            <a:r>
              <a:rPr lang="en-GB" sz="1600" u="sng" kern="0">
                <a:latin typeface="Raleway" panose="020B0503030101060003" pitchFamily="34" charset="0"/>
              </a:rPr>
              <a:t> 34.7%</a:t>
            </a:r>
            <a:br>
              <a:rPr lang="en-GB" sz="1600" u="sng" kern="0">
                <a:latin typeface="Raleway" panose="020B0503030101060003" pitchFamily="34" charset="0"/>
              </a:rPr>
            </a:br>
            <a:r>
              <a:rPr lang="en-GB" sz="1600" u="sng" kern="0">
                <a:latin typeface="Raleway" panose="020B0503030101060003" pitchFamily="34" charset="0"/>
              </a:rPr>
              <a:t>Pixel precision 68.7%</a:t>
            </a:r>
          </a:p>
        </p:txBody>
      </p:sp>
    </p:spTree>
    <p:extLst>
      <p:ext uri="{BB962C8B-B14F-4D97-AF65-F5344CB8AC3E}">
        <p14:creationId xmlns:p14="http://schemas.microsoft.com/office/powerpoint/2010/main" val="387195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aleway" panose="020B0503030101060003" pitchFamily="34" charset="0"/>
              </a:rPr>
              <a:t>Variation</a:t>
            </a:r>
            <a:r>
              <a:rPr lang="en" sz="4000" b="1">
                <a:solidFill>
                  <a:srgbClr val="E9D758"/>
                </a:solidFill>
                <a:latin typeface="Raleway" panose="020B0503030101060003" pitchFamily="34" charset="0"/>
              </a:rPr>
              <a:t> study</a:t>
            </a:r>
            <a:endParaRPr sz="4000">
              <a:latin typeface="Raleway" panose="020B050303010106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Google Shape;106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9332" y="1884218"/>
                <a:ext cx="9708983" cy="4236182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52396" lvl="0" indent="0" algn="l" rtl="0">
                  <a:spcBef>
                    <a:spcPts val="80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GB">
                    <a:latin typeface="Raleway" panose="020B0503030101060003" pitchFamily="34" charset="0"/>
                  </a:rPr>
                  <a:t>Variations:</a:t>
                </a:r>
              </a:p>
              <a:p>
                <a:pPr marL="720725" indent="-277813">
                  <a:spcBef>
                    <a:spcPts val="800"/>
                  </a:spcBef>
                </a:pPr>
                <a:r>
                  <a:rPr lang="en-GB">
                    <a:latin typeface="Raleway" panose="020B0503030101060003" pitchFamily="34" charset="0"/>
                  </a:rPr>
                  <a:t>Global styling on all the images</a:t>
                </a:r>
              </a:p>
              <a:p>
                <a:pPr marL="720725" indent="-277813">
                  <a:spcBef>
                    <a:spcPts val="800"/>
                  </a:spcBef>
                </a:pPr>
                <a:r>
                  <a:rPr lang="en-GB">
                    <a:latin typeface="Raleway" panose="020B0503030101060003" pitchFamily="34" charset="0"/>
                  </a:rPr>
                  <a:t>Global styling on half of the images</a:t>
                </a:r>
              </a:p>
              <a:p>
                <a:pPr marL="720725" indent="-277813">
                  <a:spcBef>
                    <a:spcPts val="800"/>
                  </a:spcBef>
                </a:pPr>
                <a:r>
                  <a:rPr lang="en-GB">
                    <a:latin typeface="Raleway" panose="020B0503030101060003" pitchFamily="34" charset="0"/>
                  </a:rPr>
                  <a:t>Probability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>
                    <a:latin typeface="Raleway" panose="020B0503030101060003" pitchFamily="34" charset="0"/>
                  </a:rPr>
                  <a:t> changed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(1 –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>
                    <a:latin typeface="Raleway" panose="020B0503030101060003" pitchFamily="34" charset="0"/>
                  </a:rPr>
                  <a:t>after each epoch</a:t>
                </a:r>
              </a:p>
              <a:p>
                <a:pPr marL="720725" indent="-277813">
                  <a:spcBef>
                    <a:spcPts val="800"/>
                  </a:spcBef>
                </a:pPr>
                <a:r>
                  <a:rPr lang="en-GB">
                    <a:latin typeface="Raleway" panose="020B0503030101060003" pitchFamily="34" charset="0"/>
                  </a:rPr>
                  <a:t>Probability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>
                    <a:latin typeface="Raleway" panose="020B0503030101060003" pitchFamily="34" charset="0"/>
                  </a:rPr>
                  <a:t> changed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(1 – </m:t>
                        </m:r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𝐼𝑜𝑈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>
                    <a:latin typeface="Raleway" panose="020B0503030101060003" pitchFamily="34" charset="0"/>
                  </a:rPr>
                  <a:t>after each epoch</a:t>
                </a:r>
              </a:p>
              <a:p>
                <a:pPr marL="720725" indent="-277813">
                  <a:spcBef>
                    <a:spcPts val="800"/>
                  </a:spcBef>
                </a:pPr>
                <a:r>
                  <a:rPr lang="en-GB">
                    <a:latin typeface="Raleway" panose="020B0503030101060003" pitchFamily="34" charset="0"/>
                  </a:rPr>
                  <a:t>Same styling for the whole batch</a:t>
                </a:r>
              </a:p>
              <a:p>
                <a:pPr marL="720725" indent="-277813">
                  <a:spcBef>
                    <a:spcPts val="800"/>
                  </a:spcBef>
                </a:pPr>
                <a:r>
                  <a:rPr lang="en-GB">
                    <a:latin typeface="Raleway" panose="020B0503030101060003" pitchFamily="34" charset="0"/>
                  </a:rPr>
                  <a:t>Mix of styles removing the best one</a:t>
                </a:r>
              </a:p>
            </p:txBody>
          </p:sp>
        </mc:Choice>
        <mc:Fallback xmlns="">
          <p:sp>
            <p:nvSpPr>
              <p:cNvPr id="106" name="Google Shape;106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9332" y="1884218"/>
                <a:ext cx="9708983" cy="4236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/>
              </a:rPr>
              <a:t>23</a:t>
            </a:r>
            <a:endParaRPr lang="it-IT" sz="2450"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8439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aleway" panose="020B0503030101060003" pitchFamily="34" charset="0"/>
              </a:rPr>
              <a:t>Variation</a:t>
            </a:r>
            <a:r>
              <a:rPr lang="en" sz="4000" b="1">
                <a:solidFill>
                  <a:srgbClr val="E9D758"/>
                </a:solidFill>
                <a:latin typeface="Raleway" panose="020B0503030101060003" pitchFamily="34" charset="0"/>
              </a:rPr>
              <a:t> results</a:t>
            </a:r>
            <a:endParaRPr sz="4000">
              <a:latin typeface="Raleway" panose="020B0503030101060003" pitchFamily="34" charset="0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241508" y="4895273"/>
            <a:ext cx="9708983" cy="103693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1765" indent="0">
              <a:spcBef>
                <a:spcPts val="800"/>
              </a:spcBef>
              <a:buNone/>
            </a:pPr>
            <a:r>
              <a:rPr lang="en-GB" sz="1850">
                <a:latin typeface="Raleway"/>
              </a:rPr>
              <a:t>All the runs achieved worse results</a:t>
            </a:r>
            <a:endParaRPr lang="en-GB" sz="1850">
              <a:latin typeface="Raleway" panose="020B0503030101060003" pitchFamily="34" charset="0"/>
            </a:endParaRPr>
          </a:p>
          <a:p>
            <a:pPr marL="151765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 sz="1850">
                <a:latin typeface="Raleway"/>
              </a:rPr>
              <a:t>Removing the best style from the style mix worsened the performance</a:t>
            </a:r>
            <a:endParaRPr lang="en-GB">
              <a:latin typeface="Raleway" panose="020B0503030101060003" pitchFamily="34" charset="0"/>
            </a:endParaRPr>
          </a:p>
          <a:p>
            <a:pPr marL="151765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GB">
              <a:latin typeface="Raleway" panose="020B0503030101060003" pitchFamily="34" charset="0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/>
              </a:rPr>
              <a:t>24</a:t>
            </a:r>
            <a:endParaRPr lang="it-IT" sz="2450"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3D3E5EB-D0DD-48ED-859C-3852FE209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217" y="1823482"/>
            <a:ext cx="5093566" cy="27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1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E9D758"/>
                </a:solidFill>
                <a:latin typeface="Raleway" panose="020B0503030101060003" pitchFamily="34" charset="0"/>
              </a:rPr>
              <a:t>Conclusions</a:t>
            </a:r>
            <a:endParaRPr sz="4000">
              <a:latin typeface="Raleway" panose="020B0503030101060003" pitchFamily="34" charset="0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229332" y="1884218"/>
            <a:ext cx="9708983" cy="42361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Interesting results with room for improvements.</a:t>
            </a: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GB">
              <a:latin typeface="Raleway" panose="020B0503030101060003" pitchFamily="34" charset="0"/>
            </a:endParaRP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Possible approaches:</a:t>
            </a:r>
          </a:p>
          <a:p>
            <a:pPr marL="720725" indent="-247650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Repeating the experiments using the whole source dataset at each epoch</a:t>
            </a:r>
          </a:p>
          <a:p>
            <a:pPr marL="720725" indent="-247650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Generate better style models</a:t>
            </a:r>
          </a:p>
          <a:p>
            <a:pPr marL="720725" indent="-247650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Finetune how the style models and the stylized classes are selected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/>
              </a:rPr>
              <a:t>25</a:t>
            </a:r>
            <a:endParaRPr lang="it-IT" sz="2450"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050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914400" y="2232129"/>
            <a:ext cx="10363200" cy="24023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>
                <a:solidFill>
                  <a:schemeClr val="bg1"/>
                </a:solidFill>
                <a:latin typeface="Raleway"/>
              </a:rPr>
              <a:t>THANKS FOR YOUR ATTENTION!</a:t>
            </a:r>
            <a:endParaRPr sz="4800" b="1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pic>
        <p:nvPicPr>
          <p:cNvPr id="4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E29C0D-1596-46BF-A582-2318D4A7A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84671"/>
            <a:ext cx="1216150" cy="1109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524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E9D758"/>
                </a:solidFill>
                <a:latin typeface="Raleway" panose="020B0503030101060003" pitchFamily="34" charset="0"/>
              </a:rPr>
              <a:t>Why</a:t>
            </a:r>
            <a:r>
              <a:rPr lang="en" sz="4000">
                <a:latin typeface="Raleway" panose="020B0503030101060003" pitchFamily="34" charset="0"/>
              </a:rPr>
              <a:t> domain adaptation? (1)</a:t>
            </a:r>
            <a:endParaRPr sz="4000">
              <a:latin typeface="Raleway" panose="020B0503030101060003" pitchFamily="34" charset="0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229332" y="1884218"/>
            <a:ext cx="9708983" cy="42361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Semantic segmentation is one of the most popular topic in last years. But to train a model, </a:t>
            </a:r>
            <a:r>
              <a:rPr lang="en-GB" b="1">
                <a:latin typeface="Raleway" panose="020B0503030101060003" pitchFamily="34" charset="0"/>
              </a:rPr>
              <a:t>labelled datasets are required </a:t>
            </a:r>
            <a:r>
              <a:rPr lang="en-GB">
                <a:latin typeface="Raleway" panose="020B0503030101060003" pitchFamily="34" charset="0"/>
              </a:rPr>
              <a:t>and for real-world datasets this operation can be very expensive (in term of time required).</a:t>
            </a: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GB">
              <a:latin typeface="Raleway" panose="020B0503030101060003" pitchFamily="34" charset="0"/>
            </a:endParaRP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In such situation synthetic datasets became protagonist since the label are automatically generated by the computer.</a:t>
            </a: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GB">
              <a:latin typeface="Raleway" panose="020B0503030101060003" pitchFamily="34" charset="0"/>
            </a:endParaRP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One can argue that it’s possible to train a model on a source domain with labels (e.g. a synthetic dataset) and apply it to an unlabelled target domain (e.g. real-world dataset)</a:t>
            </a:r>
            <a:r>
              <a:rPr lang="en-US">
                <a:latin typeface="Raleway" panose="020B0503030101060003" pitchFamily="34" charset="0"/>
              </a:rPr>
              <a:t>.</a:t>
            </a: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i="1" u="sng">
                <a:latin typeface="Raleway" panose="020B0503030101060003" pitchFamily="34" charset="0"/>
              </a:rPr>
              <a:t>But this is not possible!</a:t>
            </a:r>
            <a:endParaRPr lang="en-GB" i="1" u="sng">
              <a:latin typeface="Raleway" panose="020B0503030101060003" pitchFamily="34" charset="0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00284B"/>
                </a:solidFill>
                <a:latin typeface="Raleway" panose="020B0503030101060003" pitchFamily="34" charset="0"/>
              </a:rPr>
              <a:t>3</a:t>
            </a:r>
            <a:endParaRPr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415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E9D758"/>
                </a:solidFill>
                <a:latin typeface="Raleway" panose="020B0503030101060003" pitchFamily="34" charset="0"/>
              </a:rPr>
              <a:t>Why</a:t>
            </a:r>
            <a:r>
              <a:rPr lang="en" sz="4000">
                <a:latin typeface="Raleway" panose="020B0503030101060003" pitchFamily="34" charset="0"/>
              </a:rPr>
              <a:t> domain adaptation? (2)</a:t>
            </a:r>
            <a:endParaRPr sz="4000">
              <a:latin typeface="Raleway" panose="020B0503030101060003" pitchFamily="34" charset="0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229332" y="1884218"/>
            <a:ext cx="9708983" cy="42361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 b="1" u="sng">
                <a:latin typeface="Raleway" panose="020B0503030101060003" pitchFamily="34" charset="0"/>
              </a:rPr>
              <a:t>Domain shift</a:t>
            </a:r>
            <a:r>
              <a:rPr lang="en-GB" b="1">
                <a:latin typeface="Raleway" panose="020B0503030101060003" pitchFamily="34" charset="0"/>
              </a:rPr>
              <a:t> </a:t>
            </a:r>
            <a:r>
              <a:rPr lang="en-GB">
                <a:latin typeface="Raleway" panose="020B0503030101060003" pitchFamily="34" charset="0"/>
              </a:rPr>
              <a:t>is a phenomenon that happens when the distribution of source data (</a:t>
            </a:r>
            <a:r>
              <a:rPr lang="en-GB" i="1">
                <a:latin typeface="Raleway" panose="020B0503030101060003" pitchFamily="34" charset="0"/>
              </a:rPr>
              <a:t>on which the algorithm has been trained</a:t>
            </a:r>
            <a:r>
              <a:rPr lang="en-GB">
                <a:latin typeface="Raleway" panose="020B0503030101060003" pitchFamily="34" charset="0"/>
              </a:rPr>
              <a:t>) is different from target data (</a:t>
            </a:r>
            <a:r>
              <a:rPr lang="en-GB" i="1">
                <a:latin typeface="Raleway" panose="020B0503030101060003" pitchFamily="34" charset="0"/>
              </a:rPr>
              <a:t>on which the algorithm is applied</a:t>
            </a:r>
            <a:r>
              <a:rPr lang="en-GB">
                <a:latin typeface="Raleway" panose="020B0503030101060003" pitchFamily="34" charset="0"/>
              </a:rPr>
              <a:t>).</a:t>
            </a: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GB">
              <a:latin typeface="Raleway" panose="020B0503030101060003" pitchFamily="34" charset="0"/>
            </a:endParaRP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Some examples are appearance changes due to illumination conditions, appearance  changes due to seasonal and time changes, changes due to different sensors or </a:t>
            </a:r>
            <a:r>
              <a:rPr lang="en-GB" b="1">
                <a:latin typeface="Raleway" panose="020B0503030101060003" pitchFamily="34" charset="0"/>
              </a:rPr>
              <a:t>use of synthetic data</a:t>
            </a:r>
            <a:r>
              <a:rPr lang="en-GB">
                <a:latin typeface="Raleway" panose="020B0503030101060003" pitchFamily="34" charset="0"/>
              </a:rPr>
              <a:t>. </a:t>
            </a: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GB">
              <a:latin typeface="Raleway" panose="020B0503030101060003" pitchFamily="34" charset="0"/>
            </a:endParaRP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To resolve this issue, several domain adaptation algorithms have been proposed in order to reduce the gap between the source and the target data.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00284B"/>
                </a:solidFill>
                <a:latin typeface="Raleway" panose="020B0503030101060003" pitchFamily="34" charset="0"/>
              </a:rPr>
              <a:t>4</a:t>
            </a:r>
            <a:endParaRPr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504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E9D758"/>
                </a:solidFill>
                <a:latin typeface="Raleway" panose="020B0503030101060003" pitchFamily="34" charset="0"/>
              </a:rPr>
              <a:t>Dataset </a:t>
            </a:r>
            <a:r>
              <a:rPr lang="en" sz="4000">
                <a:latin typeface="Raleway" panose="020B0503030101060003" pitchFamily="34" charset="0"/>
              </a:rPr>
              <a:t>used</a:t>
            </a:r>
            <a:endParaRPr sz="4000">
              <a:latin typeface="Raleway" panose="020B0503030101060003" pitchFamily="34" charset="0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229332" y="1670119"/>
            <a:ext cx="9708983" cy="17588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The datasets used in this work are: </a:t>
            </a:r>
          </a:p>
          <a:p>
            <a:pPr marL="1347788" indent="-455613">
              <a:spcBef>
                <a:spcPts val="800"/>
              </a:spcBef>
            </a:pPr>
            <a:r>
              <a:rPr lang="en-GB" i="1">
                <a:latin typeface="Raleway" panose="020B0503030101060003" pitchFamily="34" charset="0"/>
              </a:rPr>
              <a:t>(a part of)</a:t>
            </a:r>
            <a:r>
              <a:rPr lang="en-GB">
                <a:latin typeface="Raleway" panose="020B0503030101060003" pitchFamily="34" charset="0"/>
              </a:rPr>
              <a:t> the </a:t>
            </a:r>
            <a:r>
              <a:rPr lang="en-GB" b="1">
                <a:latin typeface="Raleway" panose="020B0503030101060003" pitchFamily="34" charset="0"/>
              </a:rPr>
              <a:t>IDDA dataset </a:t>
            </a:r>
            <a:r>
              <a:rPr lang="en-GB">
                <a:latin typeface="Raleway" panose="020B0503030101060003" pitchFamily="34" charset="0"/>
              </a:rPr>
              <a:t>[1], that is composed by synthetic images</a:t>
            </a:r>
          </a:p>
          <a:p>
            <a:pPr marL="1347788" indent="-455613">
              <a:spcBef>
                <a:spcPts val="800"/>
              </a:spcBef>
            </a:pPr>
            <a:r>
              <a:rPr lang="en-GB">
                <a:latin typeface="Raleway" panose="020B0503030101060003" pitchFamily="34" charset="0"/>
              </a:rPr>
              <a:t>the </a:t>
            </a:r>
            <a:r>
              <a:rPr lang="en-GB" b="1">
                <a:latin typeface="Raleway" panose="020B0503030101060003" pitchFamily="34" charset="0"/>
              </a:rPr>
              <a:t>CamVid dataset </a:t>
            </a:r>
            <a:r>
              <a:rPr lang="en-GB">
                <a:latin typeface="Raleway" panose="020B0503030101060003" pitchFamily="34" charset="0"/>
              </a:rPr>
              <a:t>[2], that is composed by real-world images captured in UK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00284B"/>
                </a:solidFill>
                <a:latin typeface="Raleway" panose="020B0503030101060003" pitchFamily="34" charset="0"/>
              </a:rPr>
              <a:t>5</a:t>
            </a:r>
            <a:endParaRPr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3" name="Immagine 2" descr="Immagine che contiene testo, strada, esterni, cielo&#10;&#10;Descrizione generata automaticamente">
            <a:extLst>
              <a:ext uri="{FF2B5EF4-FFF2-40B4-BE49-F238E27FC236}">
                <a16:creationId xmlns:a16="http://schemas.microsoft.com/office/drawing/2014/main" id="{AC323ABD-DB29-4194-B982-D7A540AB1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36" y="3713022"/>
            <a:ext cx="2894060" cy="1627909"/>
          </a:xfrm>
          <a:prstGeom prst="rect">
            <a:avLst/>
          </a:prstGeom>
        </p:spPr>
      </p:pic>
      <p:pic>
        <p:nvPicPr>
          <p:cNvPr id="5" name="Immagine 4" descr="Immagine che contiene testo, cielo, strada, esterni&#10;&#10;Descrizione generata automaticamente">
            <a:extLst>
              <a:ext uri="{FF2B5EF4-FFF2-40B4-BE49-F238E27FC236}">
                <a16:creationId xmlns:a16="http://schemas.microsoft.com/office/drawing/2014/main" id="{659952CC-7C2E-4498-80C1-DE8D99DB1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713022"/>
            <a:ext cx="2170545" cy="162790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781C1F-ED5D-466A-BD43-EA0510DD107A}"/>
              </a:ext>
            </a:extLst>
          </p:cNvPr>
          <p:cNvSpPr txBox="1"/>
          <p:nvPr/>
        </p:nvSpPr>
        <p:spPr>
          <a:xfrm>
            <a:off x="2825236" y="5372320"/>
            <a:ext cx="289406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>
                <a:latin typeface="Raleway" panose="020B0503030101060003" pitchFamily="34" charset="0"/>
              </a:rPr>
              <a:t>IDDA image example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817F93-BC07-4090-B622-F4A77C530EE8}"/>
              </a:ext>
            </a:extLst>
          </p:cNvPr>
          <p:cNvSpPr txBox="1"/>
          <p:nvPr/>
        </p:nvSpPr>
        <p:spPr>
          <a:xfrm>
            <a:off x="7315199" y="5372319"/>
            <a:ext cx="217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err="1">
                <a:latin typeface="Raleway" panose="020B0503030101060003" pitchFamily="34" charset="0"/>
              </a:rPr>
              <a:t>CamVid</a:t>
            </a:r>
            <a:r>
              <a:rPr lang="en-US" sz="1200">
                <a:latin typeface="Raleway" panose="020B0503030101060003" pitchFamily="34" charset="0"/>
              </a:rPr>
              <a:t> image example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726EA4-5147-4D98-BED1-3D34A90D31D4}"/>
              </a:ext>
            </a:extLst>
          </p:cNvPr>
          <p:cNvSpPr txBox="1"/>
          <p:nvPr/>
        </p:nvSpPr>
        <p:spPr>
          <a:xfrm>
            <a:off x="886691" y="5852515"/>
            <a:ext cx="1047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>
                <a:latin typeface="Raleway"/>
              </a:rPr>
              <a:t>[1] E. Alberti, A. Tavera, C. </a:t>
            </a:r>
            <a:r>
              <a:rPr lang="en-GB" sz="1000" i="1" err="1">
                <a:latin typeface="Raleway"/>
              </a:rPr>
              <a:t>Masone</a:t>
            </a:r>
            <a:r>
              <a:rPr lang="en-GB" sz="1000" i="1">
                <a:latin typeface="Raleway"/>
              </a:rPr>
              <a:t>, and B. Caputo, “</a:t>
            </a:r>
            <a:r>
              <a:rPr lang="en-GB" sz="1000" i="1" err="1">
                <a:latin typeface="Raleway"/>
              </a:rPr>
              <a:t>Idda</a:t>
            </a:r>
            <a:r>
              <a:rPr lang="en-GB" sz="1000" i="1">
                <a:latin typeface="Raleway"/>
              </a:rPr>
              <a:t>: a large-scale multi-domain dataset for autonomous driving,” 2020.</a:t>
            </a:r>
          </a:p>
          <a:p>
            <a:r>
              <a:rPr lang="en-GB" sz="1000" i="1">
                <a:latin typeface="Raleway"/>
              </a:rPr>
              <a:t>[2] </a:t>
            </a:r>
            <a:r>
              <a:rPr lang="en-US" sz="1000" i="1">
                <a:latin typeface="Raleway"/>
              </a:rPr>
              <a:t>G. J. </a:t>
            </a:r>
            <a:r>
              <a:rPr lang="en-US" sz="1000" i="1" err="1">
                <a:latin typeface="Raleway"/>
              </a:rPr>
              <a:t>Brostow</a:t>
            </a:r>
            <a:r>
              <a:rPr lang="en-US" sz="1000" i="1">
                <a:latin typeface="Raleway"/>
              </a:rPr>
              <a:t>, J. </a:t>
            </a:r>
            <a:r>
              <a:rPr lang="en-US" sz="1000" i="1" err="1">
                <a:latin typeface="Raleway"/>
              </a:rPr>
              <a:t>Fauqueur</a:t>
            </a:r>
            <a:r>
              <a:rPr lang="en-US" sz="1000" i="1">
                <a:latin typeface="Raleway"/>
              </a:rPr>
              <a:t>, and R. </a:t>
            </a:r>
            <a:r>
              <a:rPr lang="en-US" sz="1000" i="1" err="1">
                <a:latin typeface="Raleway"/>
              </a:rPr>
              <a:t>Cipolla</a:t>
            </a:r>
            <a:r>
              <a:rPr lang="en-US" sz="1000" i="1">
                <a:latin typeface="Raleway"/>
              </a:rPr>
              <a:t>, “Semantic object classes in video: A high-definition ground truth database,” Pattern Recognition Letters, 2008.</a:t>
            </a:r>
            <a:endParaRPr lang="en-US" sz="100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2882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aleway" panose="020B0503030101060003" pitchFamily="34" charset="0"/>
              </a:rPr>
              <a:t>Our</a:t>
            </a:r>
            <a:r>
              <a:rPr lang="en" sz="4000" b="1">
                <a:solidFill>
                  <a:srgbClr val="E9D758"/>
                </a:solidFill>
                <a:latin typeface="Raleway" panose="020B0503030101060003" pitchFamily="34" charset="0"/>
              </a:rPr>
              <a:t> work </a:t>
            </a:r>
            <a:r>
              <a:rPr lang="en" sz="4000">
                <a:latin typeface="Raleway" panose="020B0503030101060003" pitchFamily="34" charset="0"/>
              </a:rPr>
              <a:t>(1)</a:t>
            </a:r>
            <a:endParaRPr sz="4000">
              <a:latin typeface="Raleway" panose="020B0503030101060003" pitchFamily="34" charset="0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229332" y="1662549"/>
            <a:ext cx="9708983" cy="225367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Our work consists of performing a domain adaptation task from IDDA to CamVid in a real-time semantic segmentation setting.</a:t>
            </a: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GB" sz="1100">
              <a:latin typeface="Raleway" panose="020B0503030101060003" pitchFamily="34" charset="0"/>
            </a:endParaRP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To accomplish such task, we adopt a </a:t>
            </a:r>
            <a:r>
              <a:rPr lang="en-GB" i="1">
                <a:latin typeface="Raleway" panose="020B0503030101060003" pitchFamily="34" charset="0"/>
              </a:rPr>
              <a:t>Domain-Adversarial Training</a:t>
            </a:r>
            <a:r>
              <a:rPr lang="en-GB">
                <a:latin typeface="Raleway" panose="020B0503030101060003" pitchFamily="34" charset="0"/>
              </a:rPr>
              <a:t> approach. In this kind of technique there are two main actors: a segmentation network </a:t>
            </a:r>
            <a:r>
              <a:rPr lang="en-GB" b="1">
                <a:latin typeface="Raleway" panose="020B0503030101060003" pitchFamily="34" charset="0"/>
              </a:rPr>
              <a:t>G </a:t>
            </a:r>
            <a:r>
              <a:rPr lang="en-GB">
                <a:latin typeface="Raleway" panose="020B0503030101060003" pitchFamily="34" charset="0"/>
              </a:rPr>
              <a:t>and a discriminator network </a:t>
            </a:r>
            <a:r>
              <a:rPr lang="en-GB" b="1">
                <a:latin typeface="Raleway" panose="020B0503030101060003" pitchFamily="34" charset="0"/>
              </a:rPr>
              <a:t>D</a:t>
            </a:r>
            <a:r>
              <a:rPr lang="en-GB">
                <a:latin typeface="Raleway" panose="020B0503030101060003" pitchFamily="34" charset="0"/>
              </a:rPr>
              <a:t>.</a:t>
            </a: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GB" b="1">
              <a:latin typeface="Raleway" panose="020B0503030101060003" pitchFamily="34" charset="0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39254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00284B"/>
                </a:solidFill>
                <a:latin typeface="Raleway" panose="020B0503030101060003" pitchFamily="34" charset="0"/>
              </a:rPr>
              <a:t>6</a:t>
            </a:r>
            <a:endParaRPr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sp>
        <p:nvSpPr>
          <p:cNvPr id="6" name="Google Shape;106;p18">
            <a:extLst>
              <a:ext uri="{FF2B5EF4-FFF2-40B4-BE49-F238E27FC236}">
                <a16:creationId xmlns:a16="http://schemas.microsoft.com/office/drawing/2014/main" id="{CCA552CE-6539-48D4-A5EC-0DA49BE613D5}"/>
              </a:ext>
            </a:extLst>
          </p:cNvPr>
          <p:cNvSpPr txBox="1">
            <a:spLocks/>
          </p:cNvSpPr>
          <p:nvPr/>
        </p:nvSpPr>
        <p:spPr>
          <a:xfrm>
            <a:off x="673150" y="3962404"/>
            <a:ext cx="2277440" cy="209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numCol="1" spcCol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800"/>
              </a:spcBef>
              <a:buFont typeface="Arial"/>
              <a:buNone/>
            </a:pPr>
            <a:r>
              <a:rPr lang="en-GB" sz="1600" b="1" kern="0">
                <a:latin typeface="Raleway" panose="020B0503030101060003" pitchFamily="34" charset="0"/>
              </a:rPr>
              <a:t>G </a:t>
            </a:r>
            <a:r>
              <a:rPr lang="en-GB" sz="1600" kern="0">
                <a:latin typeface="Raleway" panose="020B0503030101060003" pitchFamily="34" charset="0"/>
              </a:rPr>
              <a:t>tries to predict the semantic map for the input images</a:t>
            </a:r>
          </a:p>
        </p:txBody>
      </p:sp>
      <p:sp>
        <p:nvSpPr>
          <p:cNvPr id="7" name="Google Shape;106;p18">
            <a:extLst>
              <a:ext uri="{FF2B5EF4-FFF2-40B4-BE49-F238E27FC236}">
                <a16:creationId xmlns:a16="http://schemas.microsoft.com/office/drawing/2014/main" id="{FD5F4E59-E114-42E5-9C81-12DD162F45F9}"/>
              </a:ext>
            </a:extLst>
          </p:cNvPr>
          <p:cNvSpPr txBox="1">
            <a:spLocks/>
          </p:cNvSpPr>
          <p:nvPr/>
        </p:nvSpPr>
        <p:spPr>
          <a:xfrm>
            <a:off x="3506772" y="3962404"/>
            <a:ext cx="2277440" cy="209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numCol="1" spcCol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800"/>
              </a:spcBef>
              <a:buFont typeface="Arial"/>
              <a:buNone/>
            </a:pPr>
            <a:r>
              <a:rPr lang="en-GB" sz="1600" b="1" kern="0">
                <a:latin typeface="Raleway" panose="020B0503030101060003" pitchFamily="34" charset="0"/>
              </a:rPr>
              <a:t>D </a:t>
            </a:r>
            <a:r>
              <a:rPr lang="en-GB" sz="1600" kern="0">
                <a:latin typeface="Raleway" panose="020B0503030101060003" pitchFamily="34" charset="0"/>
              </a:rPr>
              <a:t>tries to predict which domain (source or target) the semantic maps belongs to.</a:t>
            </a:r>
          </a:p>
        </p:txBody>
      </p:sp>
      <p:sp>
        <p:nvSpPr>
          <p:cNvPr id="8" name="Google Shape;106;p18">
            <a:extLst>
              <a:ext uri="{FF2B5EF4-FFF2-40B4-BE49-F238E27FC236}">
                <a16:creationId xmlns:a16="http://schemas.microsoft.com/office/drawing/2014/main" id="{CE22CA16-34A9-494F-A089-A0B20750DEF7}"/>
              </a:ext>
            </a:extLst>
          </p:cNvPr>
          <p:cNvSpPr txBox="1">
            <a:spLocks/>
          </p:cNvSpPr>
          <p:nvPr/>
        </p:nvSpPr>
        <p:spPr>
          <a:xfrm>
            <a:off x="6340394" y="3962404"/>
            <a:ext cx="2277440" cy="209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numCol="1" spcCol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800"/>
              </a:spcBef>
              <a:buFont typeface="Arial"/>
              <a:buNone/>
            </a:pPr>
            <a:r>
              <a:rPr lang="en-GB" sz="1600" kern="0">
                <a:latin typeface="Raleway" panose="020B0503030101060003" pitchFamily="34" charset="0"/>
              </a:rPr>
              <a:t>An adversarial loss is calculated on the target prediction and the network propagates gradients from </a:t>
            </a:r>
            <a:r>
              <a:rPr lang="en-GB" sz="1600" b="1" kern="0">
                <a:latin typeface="Raleway" panose="020B0503030101060003" pitchFamily="34" charset="0"/>
              </a:rPr>
              <a:t>D</a:t>
            </a:r>
            <a:r>
              <a:rPr lang="en-GB" sz="1600" kern="0">
                <a:latin typeface="Raleway" panose="020B0503030101060003" pitchFamily="34" charset="0"/>
              </a:rPr>
              <a:t> to </a:t>
            </a:r>
            <a:r>
              <a:rPr lang="en-GB" sz="1600" b="1" kern="0">
                <a:latin typeface="Raleway" panose="020B0503030101060003" pitchFamily="34" charset="0"/>
              </a:rPr>
              <a:t>G</a:t>
            </a:r>
            <a:r>
              <a:rPr lang="en-GB" sz="1600" kern="0">
                <a:latin typeface="Raleway" panose="020B0503030101060003" pitchFamily="34" charset="0"/>
              </a:rPr>
              <a:t>.</a:t>
            </a:r>
          </a:p>
        </p:txBody>
      </p:sp>
      <p:sp>
        <p:nvSpPr>
          <p:cNvPr id="9" name="Google Shape;106;p18">
            <a:extLst>
              <a:ext uri="{FF2B5EF4-FFF2-40B4-BE49-F238E27FC236}">
                <a16:creationId xmlns:a16="http://schemas.microsoft.com/office/drawing/2014/main" id="{311DC3E5-4464-42E2-8BED-2C9ECDACF927}"/>
              </a:ext>
            </a:extLst>
          </p:cNvPr>
          <p:cNvSpPr txBox="1">
            <a:spLocks/>
          </p:cNvSpPr>
          <p:nvPr/>
        </p:nvSpPr>
        <p:spPr>
          <a:xfrm>
            <a:off x="9174016" y="3953168"/>
            <a:ext cx="2277440" cy="209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numCol="1" spcCol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800"/>
              </a:spcBef>
              <a:buFont typeface="Arial"/>
              <a:buNone/>
            </a:pPr>
            <a:r>
              <a:rPr lang="en-GB" sz="1600" kern="0">
                <a:latin typeface="Raleway" panose="020B0503030101060003" pitchFamily="34" charset="0"/>
              </a:rPr>
              <a:t>In this way </a:t>
            </a:r>
            <a:r>
              <a:rPr lang="en-GB" sz="1600" b="1" kern="0">
                <a:latin typeface="Raleway" panose="020B0503030101060003" pitchFamily="34" charset="0"/>
              </a:rPr>
              <a:t>G</a:t>
            </a:r>
            <a:r>
              <a:rPr lang="en-GB" sz="1600" kern="0">
                <a:latin typeface="Raleway" panose="020B0503030101060003" pitchFamily="34" charset="0"/>
              </a:rPr>
              <a:t> is encouraged to generate similar distribution both for source and target domain</a:t>
            </a:r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4ED269A5-B8D2-48A8-94C9-7EB82B3D6151}"/>
              </a:ext>
            </a:extLst>
          </p:cNvPr>
          <p:cNvSpPr/>
          <p:nvPr/>
        </p:nvSpPr>
        <p:spPr>
          <a:xfrm>
            <a:off x="3039335" y="4811900"/>
            <a:ext cx="378691" cy="397164"/>
          </a:xfrm>
          <a:prstGeom prst="rightArrow">
            <a:avLst/>
          </a:prstGeom>
          <a:solidFill>
            <a:srgbClr val="04A777"/>
          </a:solidFill>
          <a:ln>
            <a:solidFill>
              <a:srgbClr val="04A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BAB9B2C-EC3E-4027-AAA5-BE03F8379606}"/>
              </a:ext>
            </a:extLst>
          </p:cNvPr>
          <p:cNvSpPr/>
          <p:nvPr/>
        </p:nvSpPr>
        <p:spPr>
          <a:xfrm>
            <a:off x="5872957" y="4811900"/>
            <a:ext cx="378691" cy="397164"/>
          </a:xfrm>
          <a:prstGeom prst="rightArrow">
            <a:avLst/>
          </a:prstGeom>
          <a:solidFill>
            <a:srgbClr val="04A777"/>
          </a:solidFill>
          <a:ln>
            <a:solidFill>
              <a:srgbClr val="04A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3D7C5AA-1795-443F-91AC-41993AEA2A08}"/>
              </a:ext>
            </a:extLst>
          </p:cNvPr>
          <p:cNvSpPr/>
          <p:nvPr/>
        </p:nvSpPr>
        <p:spPr>
          <a:xfrm>
            <a:off x="8706579" y="4811900"/>
            <a:ext cx="378691" cy="397164"/>
          </a:xfrm>
          <a:prstGeom prst="rightArrow">
            <a:avLst/>
          </a:prstGeom>
          <a:solidFill>
            <a:srgbClr val="04A777"/>
          </a:solidFill>
          <a:ln>
            <a:solidFill>
              <a:srgbClr val="04A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1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aleway" panose="020B0503030101060003" pitchFamily="34" charset="0"/>
              </a:rPr>
              <a:t>Our</a:t>
            </a:r>
            <a:r>
              <a:rPr lang="en" sz="4000" b="1">
                <a:solidFill>
                  <a:srgbClr val="E9D758"/>
                </a:solidFill>
                <a:latin typeface="Raleway" panose="020B0503030101060003" pitchFamily="34" charset="0"/>
              </a:rPr>
              <a:t> work </a:t>
            </a:r>
            <a:r>
              <a:rPr lang="en" sz="4000">
                <a:latin typeface="Raleway" panose="020B0503030101060003" pitchFamily="34" charset="0"/>
              </a:rPr>
              <a:t>(2)</a:t>
            </a:r>
            <a:endParaRPr sz="4000">
              <a:latin typeface="Raleway" panose="020B0503030101060003" pitchFamily="34" charset="0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229332" y="1884218"/>
            <a:ext cx="9708983" cy="42361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To improve the performance of the domain-adversarial training described before, we introduce a </a:t>
            </a:r>
            <a:r>
              <a:rPr lang="en-GB" b="1">
                <a:latin typeface="Raleway" panose="020B0503030101060003" pitchFamily="34" charset="0"/>
              </a:rPr>
              <a:t>Style Transfer Algorithm </a:t>
            </a:r>
            <a:r>
              <a:rPr lang="en-GB">
                <a:latin typeface="Raleway" panose="020B0503030101060003" pitchFamily="34" charset="0"/>
              </a:rPr>
              <a:t>whose aim is to “transfer” a specific style to the source images. </a:t>
            </a: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GB">
              <a:latin typeface="Raleway" panose="020B0503030101060003" pitchFamily="34" charset="0"/>
            </a:endParaRP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We perform alternative stylization using both target images and random texture images to test the robustness of our method.</a:t>
            </a: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lang="en-GB">
              <a:latin typeface="Raleway" panose="020B0503030101060003" pitchFamily="34" charset="0"/>
            </a:endParaRPr>
          </a:p>
          <a:p>
            <a:pPr marL="152396" lvl="0" indent="0" algn="l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aleway" panose="020B0503030101060003" pitchFamily="34" charset="0"/>
              </a:rPr>
              <a:t>The results that we achieved demonstrate that our work can improve in some way the vanilla domain-adversarial training algorithm.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rgbClr val="00284B"/>
                </a:solidFill>
                <a:latin typeface="Raleway" panose="020B0503030101060003" pitchFamily="34" charset="0"/>
              </a:rPr>
              <a:t>7</a:t>
            </a:r>
            <a:endParaRPr b="1">
              <a:solidFill>
                <a:srgbClr val="00284B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177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914400" y="2809913"/>
            <a:ext cx="10363200" cy="123817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>
                <a:solidFill>
                  <a:schemeClr val="bg1"/>
                </a:solidFill>
                <a:latin typeface="Raleway" panose="020B0503030101060003" pitchFamily="34" charset="0"/>
              </a:rPr>
              <a:t>Proposed Method</a:t>
            </a:r>
            <a:endParaRPr sz="4800" b="1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56504" y="-103537"/>
            <a:ext cx="1281200" cy="1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00284B"/>
                </a:solidFill>
                <a:latin typeface="Raleway" panose="020B0503030101060003" pitchFamily="34" charset="0"/>
                <a:ea typeface="Raleway Thin"/>
                <a:cs typeface="Raleway Thin"/>
                <a:sym typeface="Raleway Thin"/>
              </a:rPr>
              <a:t>2</a:t>
            </a:r>
            <a:endParaRPr sz="12800" b="1">
              <a:solidFill>
                <a:srgbClr val="00284B"/>
              </a:solidFill>
              <a:latin typeface="Raleway" panose="020B0503030101060003" pitchFamily="34" charset="0"/>
              <a:ea typeface="Raleway Thin"/>
              <a:cs typeface="Raleway Thin"/>
              <a:sym typeface="Raleway Thin"/>
            </a:endParaRPr>
          </a:p>
        </p:txBody>
      </p:sp>
    </p:spTree>
    <p:extLst>
      <p:ext uri="{BB962C8B-B14F-4D97-AF65-F5344CB8AC3E}">
        <p14:creationId xmlns:p14="http://schemas.microsoft.com/office/powerpoint/2010/main" val="377955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83515" y="707079"/>
            <a:ext cx="9154800" cy="963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>
                <a:latin typeface="Raleway"/>
              </a:rPr>
              <a:t>Our </a:t>
            </a:r>
            <a:r>
              <a:rPr lang="en" sz="4000" b="1">
                <a:solidFill>
                  <a:srgbClr val="E9D758"/>
                </a:solidFill>
                <a:latin typeface="Raleway"/>
              </a:rPr>
              <a:t>network </a:t>
            </a:r>
            <a:r>
              <a:rPr lang="en" sz="4000">
                <a:latin typeface="Raleway"/>
              </a:rPr>
              <a:t>(overview)</a:t>
            </a:r>
            <a:endParaRPr sz="4000">
              <a:latin typeface="Raleway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50" b="1">
                <a:solidFill>
                  <a:srgbClr val="00284B"/>
                </a:solidFill>
                <a:latin typeface="Raleway" panose="020B0503030101060003" pitchFamily="34" charset="0"/>
              </a:rPr>
              <a:t>9</a:t>
            </a:r>
          </a:p>
        </p:txBody>
      </p:sp>
      <p:pic>
        <p:nvPicPr>
          <p:cNvPr id="11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E3C007-1C9A-4795-BB90-57346C1F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6"/>
          <a:stretch/>
        </p:blipFill>
        <p:spPr bwMode="auto">
          <a:xfrm>
            <a:off x="241753" y="294098"/>
            <a:ext cx="1216150" cy="1109773"/>
          </a:xfrm>
          <a:prstGeom prst="rect">
            <a:avLst/>
          </a:prstGeom>
          <a:noFill/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0764BCC6-CBD8-4FAA-8EBE-B9C6FA98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438" y="1670119"/>
            <a:ext cx="7799726" cy="45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2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CE9E6"/>
      </a:lt2>
      <a:accent1>
        <a:srgbClr val="FFB600"/>
      </a:accent1>
      <a:accent2>
        <a:srgbClr val="FF8400"/>
      </a:accent2>
      <a:accent3>
        <a:srgbClr val="FA5E5E"/>
      </a:accent3>
      <a:accent4>
        <a:srgbClr val="E42A87"/>
      </a:accent4>
      <a:accent5>
        <a:srgbClr val="B143C7"/>
      </a:accent5>
      <a:accent6>
        <a:srgbClr val="7241B4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Olivia template</vt:lpstr>
      <vt:lpstr>A class-based styling approach for Real-time Domain Adaptation in Semantic Segmentation</vt:lpstr>
      <vt:lpstr>Introduction</vt:lpstr>
      <vt:lpstr>Why domain adaptation? (1)</vt:lpstr>
      <vt:lpstr>Why domain adaptation? (2)</vt:lpstr>
      <vt:lpstr>Dataset used</vt:lpstr>
      <vt:lpstr>Our work (1)</vt:lpstr>
      <vt:lpstr>Our work (2)</vt:lpstr>
      <vt:lpstr>Proposed Method</vt:lpstr>
      <vt:lpstr>Our network (overview)</vt:lpstr>
      <vt:lpstr>Our network (segmentation network)</vt:lpstr>
      <vt:lpstr>Our network (discriminator network)</vt:lpstr>
      <vt:lpstr>Our network (losses)</vt:lpstr>
      <vt:lpstr>Proposed project extension</vt:lpstr>
      <vt:lpstr>Our network (style models creation)</vt:lpstr>
      <vt:lpstr>Style models created</vt:lpstr>
      <vt:lpstr>Our network (class-based style)</vt:lpstr>
      <vt:lpstr>How styling model is applied</vt:lpstr>
      <vt:lpstr>Results</vt:lpstr>
      <vt:lpstr>First step results </vt:lpstr>
      <vt:lpstr>Expansion parameters</vt:lpstr>
      <vt:lpstr>Expansion results</vt:lpstr>
      <vt:lpstr>Expansion results</vt:lpstr>
      <vt:lpstr>Variation study</vt:lpstr>
      <vt:lpstr>Variation results</vt:lpstr>
      <vt:lpstr>Conclusions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Gabriele Rosi</dc:creator>
  <cp:revision>3</cp:revision>
  <dcterms:created xsi:type="dcterms:W3CDTF">2021-07-16T19:36:44Z</dcterms:created>
  <dcterms:modified xsi:type="dcterms:W3CDTF">2021-07-25T19:00:50Z</dcterms:modified>
</cp:coreProperties>
</file>